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Lst>
  <p:sldSz cy="5143500" cx="9144000"/>
  <p:notesSz cx="6858000" cy="9144000"/>
  <p:embeddedFontLst>
    <p:embeddedFont>
      <p:font typeface="PT Sans Narrow"/>
      <p:regular r:id="rId85"/>
      <p:bold r:id="rId86"/>
    </p:embeddedFont>
    <p:embeddedFont>
      <p:font typeface="Open Sans"/>
      <p:regular r:id="rId87"/>
      <p:bold r:id="rId88"/>
      <p:italic r:id="rId89"/>
      <p:boldItalic r:id="rId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4C4B710C-E621-44B4-AA8F-6235879E3397}">
  <a:tblStyle styleId="{4C4B710C-E621-44B4-AA8F-6235879E3397}"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font" Target="fonts/PTSansNarrow-bold.fntdata"/><Relationship Id="rId41" Type="http://schemas.openxmlformats.org/officeDocument/2006/relationships/slide" Target="slides/slide36.xml"/><Relationship Id="rId85" Type="http://schemas.openxmlformats.org/officeDocument/2006/relationships/font" Target="fonts/PTSansNarrow-regular.fntdata"/><Relationship Id="rId44" Type="http://schemas.openxmlformats.org/officeDocument/2006/relationships/slide" Target="slides/slide39.xml"/><Relationship Id="rId88" Type="http://schemas.openxmlformats.org/officeDocument/2006/relationships/font" Target="fonts/OpenSans-bold.fntdata"/><Relationship Id="rId43" Type="http://schemas.openxmlformats.org/officeDocument/2006/relationships/slide" Target="slides/slide38.xml"/><Relationship Id="rId87" Type="http://schemas.openxmlformats.org/officeDocument/2006/relationships/font" Target="fonts/OpenSans-regular.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OpenSans-italic.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0" Type="http://schemas.openxmlformats.org/officeDocument/2006/relationships/font" Target="fonts/OpenSans-boldItalic.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4" name="Shape 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Science Scope which modelled the 5 E’s that we used in many of our activities. We also researched online, textbooks for ideas on interactive labs and especially for the aquaponics. We also gained ideas from previous projects on the TIA website and from our meetings with Tom Walsh  which helped us understand and focus our ideas.</a:t>
            </a:r>
            <a:br>
              <a:rPr lang="en" sz="1800">
                <a:solidFill>
                  <a:schemeClr val="dk2"/>
                </a:solidFill>
                <a:latin typeface="Open Sans"/>
                <a:ea typeface="Open Sans"/>
                <a:cs typeface="Open Sans"/>
                <a:sym typeface="Open Sans"/>
              </a:rPr>
            </a:br>
          </a:p>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800">
                <a:solidFill>
                  <a:schemeClr val="dk2"/>
                </a:solidFill>
                <a:latin typeface="Open Sans"/>
                <a:ea typeface="Open Sans"/>
                <a:cs typeface="Open Sans"/>
                <a:sym typeface="Open Sans"/>
              </a:rPr>
              <a:t>We also gained ideas from previous projects on the TIA website and from our meetings with Tom Walsh  which helped us understand and focus our ideas.</a:t>
            </a:r>
            <a:br>
              <a:rPr lang="en" sz="1800">
                <a:solidFill>
                  <a:schemeClr val="dk2"/>
                </a:solidFill>
                <a:latin typeface="Open Sans"/>
                <a:ea typeface="Open Sans"/>
                <a:cs typeface="Open Sans"/>
                <a:sym typeface="Open Sans"/>
              </a:rPr>
            </a:br>
          </a:p>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The inquiry based unit on fluids came directly from the Grade 8 Science curriculum but went deeper as we extended activities. The aquaponics portion of our project-based learning was incorporated into a larger school-wide project on agriculture-aquaponics-robotics and many grade 8 students were key participants in this venture. Some students utilized their involvement in aquaponics as their school science project.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952500">
              <a:lnSpc>
                <a:spcPct val="115000"/>
              </a:lnSpc>
              <a:spcBef>
                <a:spcPts val="0"/>
              </a:spcBef>
              <a:buNone/>
            </a:pPr>
            <a:r>
              <a:rPr lang="en" sz="1200">
                <a:solidFill>
                  <a:srgbClr val="0000FF"/>
                </a:solidFill>
                <a:latin typeface="Calibri"/>
                <a:ea typeface="Calibri"/>
                <a:cs typeface="Calibri"/>
                <a:sym typeface="Calibri"/>
              </a:rPr>
              <a:t>While our research questions  remained front and center throughout the project there were more questions that evolved from inquiry instruction that made us question the value and probably reach a deeper understanding of the pedagogy inherent in inquiry and its value in teaching and learning. Does inquiry-based instruction support our testing paradigm of pencil and pencil quizzes/tests? Does the extended activities deepen understanding at the expense of meeting all the curriculum requirements? Could we change testing to include more performance-based hands-on activities? Are the students  enjoying the activities but not taking away deeper learning? Will the project-based component of our research, aquaponics, appeal to a wide range of students or just the students who see themselves as ‘science stars’?</a:t>
            </a:r>
          </a:p>
          <a:p>
            <a:pPr indent="0" lvl="0" marL="914400">
              <a:lnSpc>
                <a:spcPct val="115000"/>
              </a:lnSpc>
              <a:spcBef>
                <a:spcPts val="0"/>
              </a:spcBef>
              <a:buNone/>
            </a:pPr>
            <a:r>
              <a:rPr lang="en" sz="1200">
                <a:solidFill>
                  <a:srgbClr val="0000FF"/>
                </a:solidFill>
                <a:latin typeface="Calibri"/>
                <a:ea typeface="Calibri"/>
                <a:cs typeface="Calibri"/>
                <a:sym typeface="Calibri"/>
              </a:rPr>
              <a:t> We did consider these questions but always returned to our goal as science teachers to develop thinkers, improve questioning techniques, help students explore their world rather than memorize facts. Believing that inquiry-based learning helps learners and modifying testing techniques to include more performance-based testing was a better solution than the status quo. Students have to engage to learn and if the activities and the testing relate to that exploration and support the learning then motivation will increase. Students who see relevance and construct their science as part of their activities will be more motivated to learn. The initial but unstated part of the question may have been “what do </a:t>
            </a:r>
            <a:r>
              <a:rPr i="1" lang="en" sz="1200">
                <a:solidFill>
                  <a:srgbClr val="0000FF"/>
                </a:solidFill>
                <a:latin typeface="Calibri"/>
                <a:ea typeface="Calibri"/>
                <a:cs typeface="Calibri"/>
                <a:sym typeface="Calibri"/>
              </a:rPr>
              <a:t>teachers </a:t>
            </a:r>
            <a:r>
              <a:rPr lang="en" sz="1200">
                <a:solidFill>
                  <a:srgbClr val="0000FF"/>
                </a:solidFill>
                <a:latin typeface="Calibri"/>
                <a:ea typeface="Calibri"/>
                <a:cs typeface="Calibri"/>
                <a:sym typeface="Calibri"/>
              </a:rPr>
              <a:t>do to enhance motivation through inquiry-based learning” but really became “what does </a:t>
            </a:r>
            <a:r>
              <a:rPr i="1" lang="en" sz="1200">
                <a:solidFill>
                  <a:srgbClr val="0000FF"/>
                </a:solidFill>
                <a:latin typeface="Calibri"/>
                <a:ea typeface="Calibri"/>
                <a:cs typeface="Calibri"/>
                <a:sym typeface="Calibri"/>
              </a:rPr>
              <a:t>everyone do</a:t>
            </a:r>
            <a:r>
              <a:rPr lang="en" sz="1200">
                <a:solidFill>
                  <a:srgbClr val="0000FF"/>
                </a:solidFill>
                <a:latin typeface="Calibri"/>
                <a:ea typeface="Calibri"/>
                <a:cs typeface="Calibri"/>
                <a:sym typeface="Calibri"/>
              </a:rPr>
              <a:t> to enhance motivation through inquiry-based learning?”</a:t>
            </a:r>
          </a:p>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9" name="Shape 209"/>
        <p:cNvGrpSpPr/>
        <p:nvPr/>
      </p:nvGrpSpPr>
      <p:grpSpPr>
        <a:xfrm>
          <a:off x="0" y="0"/>
          <a:ext cx="0" cy="0"/>
          <a:chOff x="0" y="0"/>
          <a:chExt cx="0" cy="0"/>
        </a:xfrm>
      </p:grpSpPr>
      <p:sp>
        <p:nvSpPr>
          <p:cNvPr id="210" name="Shape 2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1" name="Shape 2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8" name="Shape 2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During our curriculum night at school  in September we introduced parents to our plans and distributed consent forms to our parents. On our personal websites, Google Classroom  and through Twitter we shared pictures and videos of students daily activities and learning.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@sciencemercer , @HTHaquaponics, @GlennNormore,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 Students and parents enjoyed seeing videos of themselves/their children explaining things they had learned.</a:t>
            </a:r>
            <a:br>
              <a:rPr lang="en" sz="1800">
                <a:solidFill>
                  <a:schemeClr val="dk2"/>
                </a:solidFill>
                <a:latin typeface="Open Sans"/>
                <a:ea typeface="Open Sans"/>
                <a:cs typeface="Open Sans"/>
                <a:sym typeface="Open Sans"/>
              </a:rPr>
            </a:b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1" name="Shape 2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42900" lvl="0" marL="457200">
              <a:lnSpc>
                <a:spcPct val="115000"/>
              </a:lnSpc>
              <a:spcBef>
                <a:spcPts val="0"/>
              </a:spcBef>
              <a:spcAft>
                <a:spcPts val="1600"/>
              </a:spcAft>
              <a:buClr>
                <a:schemeClr val="dk2"/>
              </a:buClr>
              <a:buSzPct val="100000"/>
              <a:buFont typeface="Open Sans"/>
            </a:pPr>
            <a:r>
              <a:rPr lang="en" sz="1800">
                <a:solidFill>
                  <a:schemeClr val="dk2"/>
                </a:solidFill>
                <a:latin typeface="Open Sans"/>
                <a:ea typeface="Open Sans"/>
                <a:cs typeface="Open Sans"/>
                <a:sym typeface="Open Sans"/>
              </a:rPr>
              <a:t>Permissions forms were sent home for parents to sign, giving consent for their child to be interviewed and video recorded for Memorial University.</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A parent information letter and consent form was sent home to be signed giving permission for teachers to document students and their work.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Holy Trinity High School is located in Torbay,NL</a:t>
            </a:r>
            <a:r>
              <a:rPr lang="en" sz="1200">
                <a:solidFill>
                  <a:srgbClr val="FF5C00"/>
                </a:solidFill>
                <a:highlight>
                  <a:srgbClr val="FFFFFF"/>
                </a:highlight>
              </a:rPr>
              <a:t> and </a:t>
            </a:r>
            <a:r>
              <a:rPr lang="en" sz="1200">
                <a:solidFill>
                  <a:srgbClr val="28475D"/>
                </a:solidFill>
                <a:highlight>
                  <a:srgbClr val="FFFFFF"/>
                </a:highlight>
              </a:rPr>
              <a:t> serves the communities of the Bauline, Flatrock, Pouch Cove, and Torbay Currently, the school has a population of approximately 785 students with 48.5 teachers and 10 support staff. Our school offers a diversified educational program for students of all abilities from Grade 7 to Level III in both English and French Immersion streams.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42900" lvl="0" marL="457200">
              <a:lnSpc>
                <a:spcPct val="115000"/>
              </a:lnSpc>
              <a:spcBef>
                <a:spcPts val="0"/>
              </a:spcBef>
              <a:spcAft>
                <a:spcPts val="1600"/>
              </a:spcAft>
              <a:buClr>
                <a:schemeClr val="dk2"/>
              </a:buClr>
              <a:buSzPct val="100000"/>
              <a:buFont typeface="Open Sans"/>
            </a:pPr>
            <a:r>
              <a:rPr lang="en" sz="1800">
                <a:solidFill>
                  <a:schemeClr val="dk2"/>
                </a:solidFill>
                <a:latin typeface="Open Sans"/>
                <a:ea typeface="Open Sans"/>
                <a:cs typeface="Open Sans"/>
                <a:sym typeface="Open Sans"/>
              </a:rPr>
              <a:t>Mr.Thomas Walsh and Karen Goodnough to discuss our plan. They guided us through the planning and implementation process. We were provided articles and websites to visit and see how others have taken on such tasks.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Discussions to ensure we met curriculum outcomes.</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Through our discussions we each had ideas and activities to share that we have experienced throughout our careers. Each of us have different backgrounds and experiences, these experiences allowed us to create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Guided us in our planning and implementation. Through our research and reading we discovered new ways of teaching and learning that other educators have tried in their classes.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5" name="Shape 2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To begin lessons we often provided a probe for a student's. Whether it was a question, picture or video to assess prior knowledge and to engage students and get them thinking. Probes helped guide our teaching and student learning.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Our TIA team spent some time organizing our items for our lessons and creating our classroom bins to hold our lesson items. When students entered our classroom we would have their lesson kit ready for their groups.</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Our classrooms were organized into groups of 3-4 (color coded groups - red team, blue team, student choice team). Students  quickly learned the routine and would enter class asking which team they were working with today.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Most lessons included students being given items to help them discover fluids. They were given little direction but worked as a team to explore the topic of the day. </a:t>
            </a:r>
            <a:br>
              <a:rPr lang="en" sz="1800">
                <a:solidFill>
                  <a:schemeClr val="dk2"/>
                </a:solidFill>
                <a:latin typeface="Open Sans"/>
                <a:ea typeface="Open Sans"/>
                <a:cs typeface="Open Sans"/>
                <a:sym typeface="Open Sans"/>
              </a:rPr>
            </a:br>
          </a:p>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3" name="Shape 2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9" name="Shape 2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2" name="Shape 302"/>
        <p:cNvGrpSpPr/>
        <p:nvPr/>
      </p:nvGrpSpPr>
      <p:grpSpPr>
        <a:xfrm>
          <a:off x="0" y="0"/>
          <a:ext cx="0" cy="0"/>
          <a:chOff x="0" y="0"/>
          <a:chExt cx="0" cy="0"/>
        </a:xfrm>
      </p:grpSpPr>
      <p:sp>
        <p:nvSpPr>
          <p:cNvPr id="303" name="Shape 3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4" name="Shape 3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2" name="Shape 3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9" name="Shape 3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2" name="Shape 332"/>
        <p:cNvGrpSpPr/>
        <p:nvPr/>
      </p:nvGrpSpPr>
      <p:grpSpPr>
        <a:xfrm>
          <a:off x="0" y="0"/>
          <a:ext cx="0" cy="0"/>
          <a:chOff x="0" y="0"/>
          <a:chExt cx="0" cy="0"/>
        </a:xfrm>
      </p:grpSpPr>
      <p:sp>
        <p:nvSpPr>
          <p:cNvPr id="333" name="Shape 3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4" name="Shape 3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6" name="Shape 346"/>
        <p:cNvGrpSpPr/>
        <p:nvPr/>
      </p:nvGrpSpPr>
      <p:grpSpPr>
        <a:xfrm>
          <a:off x="0" y="0"/>
          <a:ext cx="0" cy="0"/>
          <a:chOff x="0" y="0"/>
          <a:chExt cx="0" cy="0"/>
        </a:xfrm>
      </p:grpSpPr>
      <p:sp>
        <p:nvSpPr>
          <p:cNvPr id="347" name="Shape 3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8" name="Shape 3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2" name="Shape 352"/>
        <p:cNvGrpSpPr/>
        <p:nvPr/>
      </p:nvGrpSpPr>
      <p:grpSpPr>
        <a:xfrm>
          <a:off x="0" y="0"/>
          <a:ext cx="0" cy="0"/>
          <a:chOff x="0" y="0"/>
          <a:chExt cx="0" cy="0"/>
        </a:xfrm>
      </p:grpSpPr>
      <p:sp>
        <p:nvSpPr>
          <p:cNvPr id="353" name="Shape 3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4" name="Shape 3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0" name="Shape 360"/>
        <p:cNvGrpSpPr/>
        <p:nvPr/>
      </p:nvGrpSpPr>
      <p:grpSpPr>
        <a:xfrm>
          <a:off x="0" y="0"/>
          <a:ext cx="0" cy="0"/>
          <a:chOff x="0" y="0"/>
          <a:chExt cx="0" cy="0"/>
        </a:xfrm>
      </p:grpSpPr>
      <p:sp>
        <p:nvSpPr>
          <p:cNvPr id="361" name="Shape 3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2" name="Shape 3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9" name="Shape 3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7" name="Shape 3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3" name="Shape 3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Began her teaching career in 2012 and joined HTH in 2014. Kerri has taught mostly Junior High French Immersion Science and Core French. Currently she teaches French immersion Science in Grade 8 &amp; 9 as well as Core French (9, 1200). She completed a B.A (French Major, Math Minor) at Memorial University and went on to complete a B.Ed (Intermediate/Secondary). Currently  she is completing M.Ed at Memorial in Curriculum Teaching and Learning.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0" name="Shape 390"/>
        <p:cNvGrpSpPr/>
        <p:nvPr/>
      </p:nvGrpSpPr>
      <p:grpSpPr>
        <a:xfrm>
          <a:off x="0" y="0"/>
          <a:ext cx="0" cy="0"/>
          <a:chOff x="0" y="0"/>
          <a:chExt cx="0" cy="0"/>
        </a:xfrm>
      </p:grpSpPr>
      <p:sp>
        <p:nvSpPr>
          <p:cNvPr id="391" name="Shape 3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2" name="Shape 3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0" name="Shape 4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5" name="Shape 405"/>
        <p:cNvGrpSpPr/>
        <p:nvPr/>
      </p:nvGrpSpPr>
      <p:grpSpPr>
        <a:xfrm>
          <a:off x="0" y="0"/>
          <a:ext cx="0" cy="0"/>
          <a:chOff x="0" y="0"/>
          <a:chExt cx="0" cy="0"/>
        </a:xfrm>
      </p:grpSpPr>
      <p:sp>
        <p:nvSpPr>
          <p:cNvPr id="406" name="Shape 4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7" name="Shape 4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3" name="Shape 4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6" name="Shape 416"/>
        <p:cNvGrpSpPr/>
        <p:nvPr/>
      </p:nvGrpSpPr>
      <p:grpSpPr>
        <a:xfrm>
          <a:off x="0" y="0"/>
          <a:ext cx="0" cy="0"/>
          <a:chOff x="0" y="0"/>
          <a:chExt cx="0" cy="0"/>
        </a:xfrm>
      </p:grpSpPr>
      <p:sp>
        <p:nvSpPr>
          <p:cNvPr id="417" name="Shape 4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8" name="Shape 4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We used video, interviews (parent and student), group discussion, teacher field  notes during classes, reflections after classes, performance-based testing, formative testing games (Kahoot), outside observers (principal, parent volunteers) to collect data.</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5" name="Shape 4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3" name="Shape 4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Triangulation included multiple teachers in different classrooms, multiple questioning time periods, and information from several sources including teachers, students, parents, volunteers. An interesting component of our data was the unsolicited feedback from students in grade 8 science who were not part of the TIA project who offered up comments like, Why aren’t we doing all these activities?”, “How come they got to make pancakes...shoot rockets...do that density thing with the pill bottle,...” etc.</a:t>
            </a:r>
            <a:br>
              <a:rPr lang="en" sz="1800">
                <a:solidFill>
                  <a:schemeClr val="dk2"/>
                </a:solidFill>
                <a:latin typeface="Open Sans"/>
                <a:ea typeface="Open Sans"/>
                <a:cs typeface="Open Sans"/>
                <a:sym typeface="Open Sans"/>
              </a:rPr>
            </a:b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7" name="Shape 437"/>
        <p:cNvGrpSpPr/>
        <p:nvPr/>
      </p:nvGrpSpPr>
      <p:grpSpPr>
        <a:xfrm>
          <a:off x="0" y="0"/>
          <a:ext cx="0" cy="0"/>
          <a:chOff x="0" y="0"/>
          <a:chExt cx="0" cy="0"/>
        </a:xfrm>
      </p:grpSpPr>
      <p:sp>
        <p:nvSpPr>
          <p:cNvPr id="438" name="Shape 4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9" name="Shape 4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800">
                <a:solidFill>
                  <a:schemeClr val="dk2"/>
                </a:solidFill>
                <a:latin typeface="Open Sans"/>
                <a:ea typeface="Open Sans"/>
                <a:cs typeface="Open Sans"/>
                <a:sym typeface="Open Sans"/>
              </a:rPr>
              <a:t>Mostly through teacher to teacher conversations that followed an inductive reasoning reasoning process.  This shared discussion was enhanced because we often did activities at slightly different times so we benefitted from observations made the ‘first time through’. </a:t>
            </a:r>
          </a:p>
          <a:p>
            <a:pPr lvl="0" rtl="0">
              <a:lnSpc>
                <a:spcPct val="115000"/>
              </a:lnSpc>
              <a:spcBef>
                <a:spcPts val="0"/>
              </a:spcBef>
              <a:spcAft>
                <a:spcPts val="1600"/>
              </a:spcAft>
              <a:buNone/>
            </a:pPr>
            <a:r>
              <a:rPr lang="en" sz="1800">
                <a:solidFill>
                  <a:schemeClr val="dk2"/>
                </a:solidFill>
                <a:latin typeface="Open Sans"/>
                <a:ea typeface="Open Sans"/>
                <a:cs typeface="Open Sans"/>
                <a:sym typeface="Open Sans"/>
              </a:rPr>
              <a:t>Inductively we wondered if the student making pancakes, dripping streams of fluids down a ramp or racing marble through various liquids, would lead to a better understanding of the concept of viscosity. </a:t>
            </a:r>
          </a:p>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Later, through extension -- like the bottle rocket activity,  students looked at the relationship between surface area and pressure to see how specific bottles of different size openings, or different volumes of water affected rocket performance in a more deductive manner.</a:t>
            </a:r>
            <a:br>
              <a:rPr lang="en" sz="1800">
                <a:solidFill>
                  <a:schemeClr val="dk2"/>
                </a:solidFill>
                <a:latin typeface="Open Sans"/>
                <a:ea typeface="Open Sans"/>
                <a:cs typeface="Open Sans"/>
                <a:sym typeface="Open Sans"/>
              </a:rPr>
            </a:b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3" name="Shape 443"/>
        <p:cNvGrpSpPr/>
        <p:nvPr/>
      </p:nvGrpSpPr>
      <p:grpSpPr>
        <a:xfrm>
          <a:off x="0" y="0"/>
          <a:ext cx="0" cy="0"/>
          <a:chOff x="0" y="0"/>
          <a:chExt cx="0" cy="0"/>
        </a:xfrm>
      </p:grpSpPr>
      <p:sp>
        <p:nvSpPr>
          <p:cNvPr id="444" name="Shape 4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5" name="Shape 4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8" name="Shape 448"/>
        <p:cNvGrpSpPr/>
        <p:nvPr/>
      </p:nvGrpSpPr>
      <p:grpSpPr>
        <a:xfrm>
          <a:off x="0" y="0"/>
          <a:ext cx="0" cy="0"/>
          <a:chOff x="0" y="0"/>
          <a:chExt cx="0" cy="0"/>
        </a:xfrm>
      </p:grpSpPr>
      <p:sp>
        <p:nvSpPr>
          <p:cNvPr id="449" name="Shape 4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0" name="Shape 4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 name="Shape 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started teaching in 2011 and joined HTH this year where she was incorporated into the TIA before ever entering her classroom. She is teaching Science 7, 8 and Science 2200 and Earth Systems in High school. Right now she is also working on her masters in Curriculum Teaching and Learning.</a:t>
            </a:r>
          </a:p>
          <a:p>
            <a:pPr lv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3" name="Shape 453"/>
        <p:cNvGrpSpPr/>
        <p:nvPr/>
      </p:nvGrpSpPr>
      <p:grpSpPr>
        <a:xfrm>
          <a:off x="0" y="0"/>
          <a:ext cx="0" cy="0"/>
          <a:chOff x="0" y="0"/>
          <a:chExt cx="0" cy="0"/>
        </a:xfrm>
      </p:grpSpPr>
      <p:sp>
        <p:nvSpPr>
          <p:cNvPr id="454" name="Shape 4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5" name="Shape 4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800">
                <a:solidFill>
                  <a:schemeClr val="dk2"/>
                </a:solidFill>
                <a:latin typeface="Open Sans"/>
                <a:ea typeface="Open Sans"/>
                <a:cs typeface="Open Sans"/>
                <a:sym typeface="Open Sans"/>
              </a:rPr>
              <a:t>We explored in-depth the curriculum and external resources on fluids, aquaponics and optics. </a:t>
            </a:r>
          </a:p>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We found many new ways to engage students in these topic areas as well as how to create a deeper understanding and meaning for both them and us. </a:t>
            </a:r>
            <a:br>
              <a:rPr lang="en" sz="1800">
                <a:solidFill>
                  <a:schemeClr val="dk2"/>
                </a:solidFill>
                <a:latin typeface="Open Sans"/>
                <a:ea typeface="Open Sans"/>
                <a:cs typeface="Open Sans"/>
                <a:sym typeface="Open Sans"/>
              </a:rPr>
            </a:b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9" name="Shape 459"/>
        <p:cNvGrpSpPr/>
        <p:nvPr/>
      </p:nvGrpSpPr>
      <p:grpSpPr>
        <a:xfrm>
          <a:off x="0" y="0"/>
          <a:ext cx="0" cy="0"/>
          <a:chOff x="0" y="0"/>
          <a:chExt cx="0" cy="0"/>
        </a:xfrm>
      </p:grpSpPr>
      <p:sp>
        <p:nvSpPr>
          <p:cNvPr id="460" name="Shape 4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1" name="Shape 4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One of the greatest enhancements in our understanding of assessment was when we incorporated an activity of hands-on skills section to a formal assessment. This was both a challenge but also an inspiration for future endeavours into assessing more real-life skills.</a:t>
            </a:r>
          </a:p>
          <a:p>
            <a:pPr lv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5" name="Shape 465"/>
        <p:cNvGrpSpPr/>
        <p:nvPr/>
      </p:nvGrpSpPr>
      <p:grpSpPr>
        <a:xfrm>
          <a:off x="0" y="0"/>
          <a:ext cx="0" cy="0"/>
          <a:chOff x="0" y="0"/>
          <a:chExt cx="0" cy="0"/>
        </a:xfrm>
      </p:grpSpPr>
      <p:sp>
        <p:nvSpPr>
          <p:cNvPr id="466" name="Shape 4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7" name="Shape 4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Inquiry based instruction where we gradually released the responsibility of learning to the students was an exciting and new way of teaching that led to many exciting results. At first students often questioned what they should do or feared that they were not doing activities correctly. Many looked for guidance and modelling from the teacher, however, with time they gained confidence in themselves and began to explore their on their own.</a:t>
            </a:r>
            <a:br>
              <a:rPr lang="en" sz="1800">
                <a:solidFill>
                  <a:schemeClr val="dk2"/>
                </a:solidFill>
                <a:latin typeface="Open Sans"/>
                <a:ea typeface="Open Sans"/>
                <a:cs typeface="Open Sans"/>
                <a:sym typeface="Open Sans"/>
              </a:rPr>
            </a:br>
          </a:p>
          <a:p>
            <a:pPr lv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1" name="Shape 471"/>
        <p:cNvGrpSpPr/>
        <p:nvPr/>
      </p:nvGrpSpPr>
      <p:grpSpPr>
        <a:xfrm>
          <a:off x="0" y="0"/>
          <a:ext cx="0" cy="0"/>
          <a:chOff x="0" y="0"/>
          <a:chExt cx="0" cy="0"/>
        </a:xfrm>
      </p:grpSpPr>
      <p:sp>
        <p:nvSpPr>
          <p:cNvPr id="472" name="Shape 4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3" name="Shape 4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Since we started inquiry based learning we realized that the students can learn a lot with very little instruction and guidance from us. T</a:t>
            </a:r>
            <a:r>
              <a:rPr lang="en" sz="1800">
                <a:latin typeface="Open Sans"/>
                <a:ea typeface="Open Sans"/>
                <a:cs typeface="Open Sans"/>
                <a:sym typeface="Open Sans"/>
              </a:rPr>
              <a:t>He students did resist at first entering a room to explore and come up with the ways that fluids work on their own, but soon they were confident in their own ability to discover the answers on their own. Students seemed more inclined to share their experiences from previous lessons when we would have a follow up discussion. Many students wanted to share what they explored and discovered and liked to elaborate on others ideas. </a:t>
            </a:r>
            <a:br>
              <a:rPr lang="en" sz="1800">
                <a:latin typeface="Open Sans"/>
                <a:ea typeface="Open Sans"/>
                <a:cs typeface="Open Sans"/>
                <a:sym typeface="Open Sans"/>
              </a:rPr>
            </a:br>
            <a:r>
              <a:rPr lang="en" sz="1800">
                <a:latin typeface="Open Sans"/>
                <a:ea typeface="Open Sans"/>
                <a:cs typeface="Open Sans"/>
                <a:sym typeface="Open Sans"/>
              </a:rPr>
              <a:t>It is made students formulate their thoughts and compare them with others’ views. By adding to constructs they already had instead of one's teacher presented it seemed to enhance their confidence and learning.</a:t>
            </a:r>
            <a:br>
              <a:rPr lang="en" sz="1800">
                <a:latin typeface="Open Sans"/>
                <a:ea typeface="Open Sans"/>
                <a:cs typeface="Open Sans"/>
                <a:sym typeface="Open Sans"/>
              </a:rPr>
            </a:br>
            <a:r>
              <a:rPr lang="en" sz="1800">
                <a:solidFill>
                  <a:schemeClr val="dk2"/>
                </a:solidFill>
                <a:latin typeface="Open Sans"/>
                <a:ea typeface="Open Sans"/>
                <a:cs typeface="Open Sans"/>
                <a:sym typeface="Open Sans"/>
              </a:rPr>
              <a:t>It made sure that students wonder and do self-inquiry; students activate prior knowledge and present their views. </a:t>
            </a:r>
          </a:p>
          <a:p>
            <a:pPr lv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7" name="Shape 477"/>
        <p:cNvGrpSpPr/>
        <p:nvPr/>
      </p:nvGrpSpPr>
      <p:grpSpPr>
        <a:xfrm>
          <a:off x="0" y="0"/>
          <a:ext cx="0" cy="0"/>
          <a:chOff x="0" y="0"/>
          <a:chExt cx="0" cy="0"/>
        </a:xfrm>
      </p:grpSpPr>
      <p:sp>
        <p:nvSpPr>
          <p:cNvPr id="478" name="Shape 4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9" name="Shape 4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Students who were not often open to volunteering or giving answers would raise their hands to share their ideas. It seemed the fear of being incorrect had diminished since they knew that they had all tried to explore and discover on their own.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4" name="Shape 484"/>
        <p:cNvGrpSpPr/>
        <p:nvPr/>
      </p:nvGrpSpPr>
      <p:grpSpPr>
        <a:xfrm>
          <a:off x="0" y="0"/>
          <a:ext cx="0" cy="0"/>
          <a:chOff x="0" y="0"/>
          <a:chExt cx="0" cy="0"/>
        </a:xfrm>
      </p:grpSpPr>
      <p:sp>
        <p:nvSpPr>
          <p:cNvPr id="485" name="Shape 4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6" name="Shape 486"/>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42900" lvl="0" marL="457200">
              <a:lnSpc>
                <a:spcPct val="115000"/>
              </a:lnSpc>
              <a:spcBef>
                <a:spcPts val="0"/>
              </a:spcBef>
              <a:spcAft>
                <a:spcPts val="1600"/>
              </a:spcAft>
              <a:buClr>
                <a:schemeClr val="dk2"/>
              </a:buClr>
              <a:buSzPct val="100000"/>
              <a:buFont typeface="Open Sans"/>
            </a:pPr>
            <a:r>
              <a:rPr lang="en" sz="1800">
                <a:solidFill>
                  <a:schemeClr val="dk2"/>
                </a:solidFill>
                <a:latin typeface="Open Sans"/>
                <a:ea typeface="Open Sans"/>
                <a:cs typeface="Open Sans"/>
                <a:sym typeface="Open Sans"/>
              </a:rPr>
              <a:t>More volunteers, less fear of not doing things correctly, more open to explore. Increased suggestions from students to “try this” as opposed to just completing the core lab.</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1" name="Shape 491"/>
        <p:cNvGrpSpPr/>
        <p:nvPr/>
      </p:nvGrpSpPr>
      <p:grpSpPr>
        <a:xfrm>
          <a:off x="0" y="0"/>
          <a:ext cx="0" cy="0"/>
          <a:chOff x="0" y="0"/>
          <a:chExt cx="0" cy="0"/>
        </a:xfrm>
      </p:grpSpPr>
      <p:sp>
        <p:nvSpPr>
          <p:cNvPr id="492" name="Shape 4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3" name="Shape 4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8" name="Shape 498"/>
        <p:cNvGrpSpPr/>
        <p:nvPr/>
      </p:nvGrpSpPr>
      <p:grpSpPr>
        <a:xfrm>
          <a:off x="0" y="0"/>
          <a:ext cx="0" cy="0"/>
          <a:chOff x="0" y="0"/>
          <a:chExt cx="0" cy="0"/>
        </a:xfrm>
      </p:grpSpPr>
      <p:sp>
        <p:nvSpPr>
          <p:cNvPr id="499" name="Shape 4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0" name="Shape 5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4" name="Shape 504"/>
        <p:cNvGrpSpPr/>
        <p:nvPr/>
      </p:nvGrpSpPr>
      <p:grpSpPr>
        <a:xfrm>
          <a:off x="0" y="0"/>
          <a:ext cx="0" cy="0"/>
          <a:chOff x="0" y="0"/>
          <a:chExt cx="0" cy="0"/>
        </a:xfrm>
      </p:grpSpPr>
      <p:sp>
        <p:nvSpPr>
          <p:cNvPr id="505" name="Shape 5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6" name="Shape 5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There is no doubt that this project will influence our long term teaching. From having more hands-on activities as well as inquiry based learning (and having confidence in its effectiveness) where the students discover the meanings to changing our assessment.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0" name="Shape 510"/>
        <p:cNvGrpSpPr/>
        <p:nvPr/>
      </p:nvGrpSpPr>
      <p:grpSpPr>
        <a:xfrm>
          <a:off x="0" y="0"/>
          <a:ext cx="0" cy="0"/>
          <a:chOff x="0" y="0"/>
          <a:chExt cx="0" cy="0"/>
        </a:xfrm>
      </p:grpSpPr>
      <p:sp>
        <p:nvSpPr>
          <p:cNvPr id="511" name="Shape 5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2" name="Shape 5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2400">
                <a:solidFill>
                  <a:schemeClr val="dk2"/>
                </a:solidFill>
                <a:latin typeface="Open Sans"/>
                <a:ea typeface="Open Sans"/>
                <a:cs typeface="Open Sans"/>
                <a:sym typeface="Open Sans"/>
              </a:rPr>
              <a:t>How can we include students own interests more into the classroom.</a:t>
            </a:r>
            <a:br>
              <a:rPr lang="en" sz="2400">
                <a:solidFill>
                  <a:schemeClr val="dk2"/>
                </a:solidFill>
                <a:latin typeface="Open Sans"/>
                <a:ea typeface="Open Sans"/>
                <a:cs typeface="Open Sans"/>
                <a:sym typeface="Open Sans"/>
              </a:rPr>
            </a:br>
            <a:r>
              <a:rPr lang="en" sz="2400">
                <a:solidFill>
                  <a:schemeClr val="dk2"/>
                </a:solidFill>
                <a:latin typeface="Open Sans"/>
                <a:ea typeface="Open Sans"/>
                <a:cs typeface="Open Sans"/>
                <a:sym typeface="Open Sans"/>
              </a:rPr>
              <a:t>How can we achieve all of the curriculum outcomes yet complete activities in a pace where students achieve meaningful learning?</a:t>
            </a:r>
            <a:br>
              <a:rPr lang="en" sz="2400">
                <a:solidFill>
                  <a:schemeClr val="dk2"/>
                </a:solidFill>
                <a:latin typeface="Open Sans"/>
                <a:ea typeface="Open Sans"/>
                <a:cs typeface="Open Sans"/>
                <a:sym typeface="Open Sans"/>
              </a:rPr>
            </a:b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Started his teaching career in Nain, Labrador in 1979. Most of his teaching career has been at the junior high level which he finds energizing. Currently he is teaching Grade 8 Math and Science and Robotics 3205.</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6" name="Shape 516"/>
        <p:cNvGrpSpPr/>
        <p:nvPr/>
      </p:nvGrpSpPr>
      <p:grpSpPr>
        <a:xfrm>
          <a:off x="0" y="0"/>
          <a:ext cx="0" cy="0"/>
          <a:chOff x="0" y="0"/>
          <a:chExt cx="0" cy="0"/>
        </a:xfrm>
      </p:grpSpPr>
      <p:sp>
        <p:nvSpPr>
          <p:cNvPr id="517" name="Shape 5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8" name="Shape 5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1" name="Shape 521"/>
        <p:cNvGrpSpPr/>
        <p:nvPr/>
      </p:nvGrpSpPr>
      <p:grpSpPr>
        <a:xfrm>
          <a:off x="0" y="0"/>
          <a:ext cx="0" cy="0"/>
          <a:chOff x="0" y="0"/>
          <a:chExt cx="0" cy="0"/>
        </a:xfrm>
      </p:grpSpPr>
      <p:sp>
        <p:nvSpPr>
          <p:cNvPr id="522" name="Shape 5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3" name="Shape 5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All three teachers had some experience with inquiry, however we were uncertain (and even maybe a little nervous) to see if true learning would occur. As well as if this learning would be transferable to testing situations. One of the difficulties we as teachers found during inquiry, was letting go of control to allow students to discover what would happen instead of telling them. The strength was that student-centered learning allowed their curiosity to be peaked, they were able to discover what would happen instead of be told, which left them with a more meaningful learning experience.</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Challenge: Lessons that were well organized and planned could still present challenges for substitute teachers, especially at the beginning of the project since students were also still getting used to the activity based learning. </a:t>
            </a:r>
            <a:br>
              <a:rPr lang="en" sz="1800">
                <a:solidFill>
                  <a:schemeClr val="dk2"/>
                </a:solidFill>
                <a:latin typeface="Open Sans"/>
                <a:ea typeface="Open Sans"/>
                <a:cs typeface="Open Sans"/>
                <a:sym typeface="Open Sans"/>
              </a:rPr>
            </a:br>
          </a:p>
          <a:p>
            <a:pPr lv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7" name="Shape 527"/>
        <p:cNvGrpSpPr/>
        <p:nvPr/>
      </p:nvGrpSpPr>
      <p:grpSpPr>
        <a:xfrm>
          <a:off x="0" y="0"/>
          <a:ext cx="0" cy="0"/>
          <a:chOff x="0" y="0"/>
          <a:chExt cx="0" cy="0"/>
        </a:xfrm>
      </p:grpSpPr>
      <p:sp>
        <p:nvSpPr>
          <p:cNvPr id="528" name="Shape 5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9" name="Shape 5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800">
                <a:solidFill>
                  <a:schemeClr val="dk2"/>
                </a:solidFill>
                <a:latin typeface="Open Sans"/>
                <a:ea typeface="Open Sans"/>
                <a:cs typeface="Open Sans"/>
                <a:sym typeface="Open Sans"/>
              </a:rPr>
              <a:t>We believe that teacher inquiry is an important aspect to our classrooms and that inquiry based learning is an effective form of teaching. There is no doubt that there was a tremendous amount of learning by both teachers and students through this project.</a:t>
            </a:r>
          </a:p>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 Although we may not be able to have as much inquiry as we had during this project (or as much as we would like to have), due to time and monetary constraints, we will continue to create these learning environments to enrich our classrooms.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3" name="Shape 533"/>
        <p:cNvGrpSpPr/>
        <p:nvPr/>
      </p:nvGrpSpPr>
      <p:grpSpPr>
        <a:xfrm>
          <a:off x="0" y="0"/>
          <a:ext cx="0" cy="0"/>
          <a:chOff x="0" y="0"/>
          <a:chExt cx="0" cy="0"/>
        </a:xfrm>
      </p:grpSpPr>
      <p:sp>
        <p:nvSpPr>
          <p:cNvPr id="534" name="Shape 5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5" name="Shape 5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Yes the project was a success.  We were able to achieve our goals increasing student motivation through inquiry based learning through the opportunity to collaborate with colleagues and learn ways of incorporating inquiry based learning into the curriculum and our classrooms.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Students who often did not enjoy science class or take part in the learning and sharing environment appeared more relaxed and confident when working with peers in the inquiry based learning projects.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0" name="Shape 540"/>
        <p:cNvGrpSpPr/>
        <p:nvPr/>
      </p:nvGrpSpPr>
      <p:grpSpPr>
        <a:xfrm>
          <a:off x="0" y="0"/>
          <a:ext cx="0" cy="0"/>
          <a:chOff x="0" y="0"/>
          <a:chExt cx="0" cy="0"/>
        </a:xfrm>
      </p:grpSpPr>
      <p:sp>
        <p:nvSpPr>
          <p:cNvPr id="541" name="Shape 5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2" name="Shape 5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5" name="Shape 545"/>
        <p:cNvGrpSpPr/>
        <p:nvPr/>
      </p:nvGrpSpPr>
      <p:grpSpPr>
        <a:xfrm>
          <a:off x="0" y="0"/>
          <a:ext cx="0" cy="0"/>
          <a:chOff x="0" y="0"/>
          <a:chExt cx="0" cy="0"/>
        </a:xfrm>
      </p:grpSpPr>
      <p:sp>
        <p:nvSpPr>
          <p:cNvPr id="546" name="Shape 5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7" name="Shape 5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We have always been interested in creating student-centered learning environments that allow students to engage, explore and elaborate through inquiry based learning. Often times, time and resources can put a constraint on just how much we can do despite desiring to do more. As educators we may also find ourselves questioning whether we should be spending so much time on activity-based learning or if we should stick to traditional reading, writing and required labs.</a:t>
            </a:r>
            <a:br>
              <a:rPr lang="en" sz="1800">
                <a:solidFill>
                  <a:schemeClr val="dk2"/>
                </a:solidFill>
                <a:latin typeface="Open Sans"/>
                <a:ea typeface="Open Sans"/>
                <a:cs typeface="Open Sans"/>
                <a:sym typeface="Open Sans"/>
              </a:rPr>
            </a:br>
          </a:p>
          <a:p>
            <a:pPr lv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1" name="Shape 551"/>
        <p:cNvGrpSpPr/>
        <p:nvPr/>
      </p:nvGrpSpPr>
      <p:grpSpPr>
        <a:xfrm>
          <a:off x="0" y="0"/>
          <a:ext cx="0" cy="0"/>
          <a:chOff x="0" y="0"/>
          <a:chExt cx="0" cy="0"/>
        </a:xfrm>
      </p:grpSpPr>
      <p:sp>
        <p:nvSpPr>
          <p:cNvPr id="552" name="Shape 5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3" name="Shape 5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800">
                <a:solidFill>
                  <a:schemeClr val="dk2"/>
                </a:solidFill>
                <a:latin typeface="Open Sans"/>
                <a:ea typeface="Open Sans"/>
                <a:cs typeface="Open Sans"/>
                <a:sym typeface="Open Sans"/>
              </a:rPr>
              <a:t>This project us allowed us to explore how we can incorporate even more activities into our classroom and if it is beneficial to student motivation in the classroom. We witnessed our students become more motivated/interested in our classroom activities as their engagement and understanding increased.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Enhanced our professional development in Science.</a:t>
            </a:r>
            <a:br>
              <a:rPr lang="en" sz="1800">
                <a:solidFill>
                  <a:schemeClr val="dk2"/>
                </a:solidFill>
                <a:latin typeface="Open Sans"/>
                <a:ea typeface="Open Sans"/>
                <a:cs typeface="Open Sans"/>
                <a:sym typeface="Open Sans"/>
              </a:rPr>
            </a:br>
          </a:p>
          <a:p>
            <a:pPr lvl="0" rtl="0">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8" name="Shape 558"/>
        <p:cNvGrpSpPr/>
        <p:nvPr/>
      </p:nvGrpSpPr>
      <p:grpSpPr>
        <a:xfrm>
          <a:off x="0" y="0"/>
          <a:ext cx="0" cy="0"/>
          <a:chOff x="0" y="0"/>
          <a:chExt cx="0" cy="0"/>
        </a:xfrm>
      </p:grpSpPr>
      <p:sp>
        <p:nvSpPr>
          <p:cNvPr id="559" name="Shape 5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0" name="Shape 5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Time is a constraint for many teachers when it comes to planning lessons. Given that this project allowed us time for planning and organizing activities we were able to create more lessons that enabled our classroom to be student-centered learning environments.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We were able to find new ways of integrating the curriculum in our classroom.</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Student centered learning took place while the teacher was able to take on a role as an observer in the background probing, elaborating and formatively evaluating student learning. This student-centered learning environment enabled students to develop higher order questioning skills.</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With the group work that took place in most lessons student-centered learning was easier with the support of their peers. </a:t>
            </a:r>
            <a:br>
              <a:rPr lang="en" sz="1800">
                <a:solidFill>
                  <a:schemeClr val="dk2"/>
                </a:solidFill>
                <a:latin typeface="Open Sans"/>
                <a:ea typeface="Open Sans"/>
                <a:cs typeface="Open Sans"/>
                <a:sym typeface="Open Sans"/>
              </a:rPr>
            </a:b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4" name="Shape 564"/>
        <p:cNvGrpSpPr/>
        <p:nvPr/>
      </p:nvGrpSpPr>
      <p:grpSpPr>
        <a:xfrm>
          <a:off x="0" y="0"/>
          <a:ext cx="0" cy="0"/>
          <a:chOff x="0" y="0"/>
          <a:chExt cx="0" cy="0"/>
        </a:xfrm>
      </p:grpSpPr>
      <p:sp>
        <p:nvSpPr>
          <p:cNvPr id="565" name="Shape 5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6" name="Shape 5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9" name="Shape 569"/>
        <p:cNvGrpSpPr/>
        <p:nvPr/>
      </p:nvGrpSpPr>
      <p:grpSpPr>
        <a:xfrm>
          <a:off x="0" y="0"/>
          <a:ext cx="0" cy="0"/>
          <a:chOff x="0" y="0"/>
          <a:chExt cx="0" cy="0"/>
        </a:xfrm>
      </p:grpSpPr>
      <p:sp>
        <p:nvSpPr>
          <p:cNvPr id="570" name="Shape 5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1" name="Shape 5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Four Grade 8 Science classes participated in this project. Three English stream classes and a French Immersion class ranging in size from 22-30 students. Students were of diverse backgrounds.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115000"/>
              </a:lnSpc>
              <a:spcBef>
                <a:spcPts val="0"/>
              </a:spcBef>
              <a:spcAft>
                <a:spcPts val="1600"/>
              </a:spcAft>
              <a:buNone/>
            </a:pPr>
            <a:r>
              <a:rPr lang="en" sz="1800">
                <a:solidFill>
                  <a:schemeClr val="dk2"/>
                </a:solidFill>
                <a:latin typeface="Open Sans"/>
                <a:ea typeface="Open Sans"/>
                <a:cs typeface="Open Sans"/>
                <a:sym typeface="Open Sans"/>
              </a:rPr>
              <a:t>Education can be fun for both the teacher and learner. As this can look like many different things depending on the student, it is often difficult to reach every student in the class (to keep them motivated). In order for successful learning to occur students need to find meaning and purpose in what they are doing in each subject.  We believe that students must construct their new learning from previous knowledge but before learning happens students must be motivated to engage.  A messy classroom is an inviting classroom!</a:t>
            </a:r>
            <a:br>
              <a:rPr lang="en" sz="1800">
                <a:solidFill>
                  <a:schemeClr val="dk2"/>
                </a:solidFill>
                <a:latin typeface="Open Sans"/>
                <a:ea typeface="Open Sans"/>
                <a:cs typeface="Open Sans"/>
                <a:sym typeface="Open Sans"/>
              </a:rPr>
            </a: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cap="flat" cmpd="sng" w="76200">
            <a:solidFill>
              <a:schemeClr val="lt2"/>
            </a:solidFill>
            <a:prstDash val="solid"/>
            <a:round/>
            <a:headEnd len="med" w="med" type="none"/>
            <a:tailEnd len="med" w="med" type="none"/>
          </a:ln>
        </p:spPr>
      </p:cxnSp>
      <p:cxnSp>
        <p:nvCxnSpPr>
          <p:cNvPr id="11" name="Shape 11"/>
          <p:cNvCxnSpPr/>
          <p:nvPr/>
        </p:nvCxnSpPr>
        <p:spPr>
          <a:xfrm>
            <a:off x="1575034" y="3158251"/>
            <a:ext cx="562200" cy="0"/>
          </a:xfrm>
          <a:prstGeom prst="straightConnector1">
            <a:avLst/>
          </a:prstGeom>
          <a:noFill/>
          <a:ln cap="flat" cmpd="sng" w="76200">
            <a:solidFill>
              <a:schemeClr val="lt2"/>
            </a:solidFill>
            <a:prstDash val="solid"/>
            <a:round/>
            <a:headEnd len="med" w="med" type="none"/>
            <a:tailEnd len="med" w="med" type="none"/>
          </a:ln>
        </p:spPr>
      </p:cxnSp>
      <p:grpSp>
        <p:nvGrpSpPr>
          <p:cNvPr id="12" name="Shape 12"/>
          <p:cNvGrpSpPr/>
          <p:nvPr/>
        </p:nvGrpSpPr>
        <p:grpSpPr>
          <a:xfrm>
            <a:off x="1004144" y="10220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cap="flat" cmpd="sng" w="76200">
              <a:solidFill>
                <a:schemeClr val="accent3"/>
              </a:solidFill>
              <a:prstDash val="solid"/>
              <a:round/>
              <a:headEnd len="med" w="med" type="none"/>
              <a:tailEnd len="med" w="med" type="none"/>
            </a:ln>
          </p:spPr>
        </p:cxnSp>
        <p:cxnSp>
          <p:nvCxnSpPr>
            <p:cNvPr id="14" name="Shape 14"/>
            <p:cNvCxnSpPr/>
            <p:nvPr/>
          </p:nvCxnSpPr>
          <p:spPr>
            <a:xfrm rot="10800000">
              <a:off x="1346428" y="1163700"/>
              <a:ext cx="6452100" cy="0"/>
            </a:xfrm>
            <a:prstGeom prst="straightConnector1">
              <a:avLst/>
            </a:prstGeom>
            <a:noFill/>
            <a:ln cap="flat" cmpd="sng" w="9525">
              <a:solidFill>
                <a:schemeClr val="accent3"/>
              </a:solidFill>
              <a:prstDash val="solid"/>
              <a:round/>
              <a:headEnd len="med" w="med" type="none"/>
              <a:tailEnd len="med" w="med" type="none"/>
            </a:ln>
          </p:spPr>
        </p:cxnSp>
      </p:grpSp>
      <p:grpSp>
        <p:nvGrpSpPr>
          <p:cNvPr id="15" name="Shape 15"/>
          <p:cNvGrpSpPr/>
          <p:nvPr/>
        </p:nvGrpSpPr>
        <p:grpSpPr>
          <a:xfrm>
            <a:off x="1004151" y="39691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cap="flat" cmpd="sng" w="76200">
              <a:solidFill>
                <a:schemeClr val="accent3"/>
              </a:solidFill>
              <a:prstDash val="solid"/>
              <a:round/>
              <a:headEnd len="med" w="med" type="none"/>
              <a:tailEnd len="med" w="med" type="none"/>
            </a:ln>
          </p:spPr>
        </p:cxnSp>
        <p:cxnSp>
          <p:nvCxnSpPr>
            <p:cNvPr id="17" name="Shape 17"/>
            <p:cNvCxnSpPr/>
            <p:nvPr/>
          </p:nvCxnSpPr>
          <p:spPr>
            <a:xfrm>
              <a:off x="1346435" y="3969087"/>
              <a:ext cx="6452100" cy="0"/>
            </a:xfrm>
            <a:prstGeom prst="straightConnector1">
              <a:avLst/>
            </a:prstGeom>
            <a:noFill/>
            <a:ln cap="flat" cmpd="sng" w="9525">
              <a:solidFill>
                <a:schemeClr val="accent3"/>
              </a:solidFill>
              <a:prstDash val="solid"/>
              <a:round/>
              <a:headEnd len="med" w="med" type="none"/>
              <a:tailEnd len="med" w="med" type="none"/>
            </a:ln>
          </p:spPr>
        </p:cxnSp>
      </p:grpSp>
      <p:sp>
        <p:nvSpPr>
          <p:cNvPr id="18" name="Shape 18"/>
          <p:cNvSpPr txBox="1"/>
          <p:nvPr>
            <p:ph type="ctrTitle"/>
          </p:nvPr>
        </p:nvSpPr>
        <p:spPr>
          <a:xfrm>
            <a:off x="1004150" y="1751764"/>
            <a:ext cx="7136700" cy="1022400"/>
          </a:xfrm>
          <a:prstGeom prst="rect">
            <a:avLst/>
          </a:prstGeom>
        </p:spPr>
        <p:txBody>
          <a:bodyPr anchorCtr="0" anchor="b" bIns="91425" lIns="91425" rIns="91425" tIns="91425"/>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p:txBody>
      </p:sp>
      <p:sp>
        <p:nvSpPr>
          <p:cNvPr id="19" name="Shape 19"/>
          <p:cNvSpPr txBox="1"/>
          <p:nvPr>
            <p:ph idx="1" type="subTitle"/>
          </p:nvPr>
        </p:nvSpPr>
        <p:spPr>
          <a:xfrm>
            <a:off x="2137225" y="2850039"/>
            <a:ext cx="48705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p:txBody>
      </p:sp>
      <p:sp>
        <p:nvSpPr>
          <p:cNvPr id="20" name="Shape 2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5"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57" name="Shape 57"/>
          <p:cNvSpPr txBox="1"/>
          <p:nvPr>
            <p:ph type="title"/>
          </p:nvPr>
        </p:nvSpPr>
        <p:spPr>
          <a:xfrm>
            <a:off x="311700" y="1304850"/>
            <a:ext cx="8520600" cy="1538400"/>
          </a:xfrm>
          <a:prstGeom prst="rect">
            <a:avLst/>
          </a:prstGeom>
        </p:spPr>
        <p:txBody>
          <a:bodyPr anchorCtr="0" anchor="ctr" bIns="91425" lIns="91425" rIns="91425" tIns="91425"/>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p:txBody>
      </p:sp>
      <p:sp>
        <p:nvSpPr>
          <p:cNvPr id="58" name="Shape 58"/>
          <p:cNvSpPr txBox="1"/>
          <p:nvPr>
            <p:ph idx="1" type="body"/>
          </p:nvPr>
        </p:nvSpPr>
        <p:spPr>
          <a:xfrm>
            <a:off x="311700" y="2995650"/>
            <a:ext cx="8520600" cy="10716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9" name="Shape 5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0" name="Shape 60"/>
        <p:cNvGrpSpPr/>
        <p:nvPr/>
      </p:nvGrpSpPr>
      <p:grpSpPr>
        <a:xfrm>
          <a:off x="0" y="0"/>
          <a:ext cx="0" cy="0"/>
          <a:chOff x="0" y="0"/>
          <a:chExt cx="0" cy="0"/>
        </a:xfrm>
      </p:grpSpPr>
      <p:sp>
        <p:nvSpPr>
          <p:cNvPr id="61" name="Shape 6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23" name="Shape 23"/>
          <p:cNvSpPr txBox="1"/>
          <p:nvPr>
            <p:ph type="title"/>
          </p:nvPr>
        </p:nvSpPr>
        <p:spPr>
          <a:xfrm>
            <a:off x="311700" y="814800"/>
            <a:ext cx="8571300" cy="942000"/>
          </a:xfrm>
          <a:prstGeom prst="rect">
            <a:avLst/>
          </a:prstGeom>
        </p:spPr>
        <p:txBody>
          <a:bodyPr anchorCtr="0" anchor="ctr"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5"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27" name="Shape 27"/>
          <p:cNvSpPr txBox="1"/>
          <p:nvPr>
            <p:ph type="title"/>
          </p:nvPr>
        </p:nvSpPr>
        <p:spPr>
          <a:xfrm>
            <a:off x="311700" y="445025"/>
            <a:ext cx="8520600" cy="707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8" name="Shape 28"/>
          <p:cNvSpPr txBox="1"/>
          <p:nvPr>
            <p:ph idx="1" type="body"/>
          </p:nvPr>
        </p:nvSpPr>
        <p:spPr>
          <a:xfrm>
            <a:off x="311700" y="1266325"/>
            <a:ext cx="8520600" cy="330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9" name="Shape 2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30" name="Shape 30"/>
        <p:cNvGrpSpPr/>
        <p:nvPr/>
      </p:nvGrpSpPr>
      <p:grpSpPr>
        <a:xfrm>
          <a:off x="0" y="0"/>
          <a:ext cx="0" cy="0"/>
          <a:chOff x="0" y="0"/>
          <a:chExt cx="0" cy="0"/>
        </a:xfrm>
      </p:grpSpPr>
      <p:sp>
        <p:nvSpPr>
          <p:cNvPr id="31" name="Shape 31"/>
          <p:cNvSpPr txBox="1"/>
          <p:nvPr>
            <p:ph type="title"/>
          </p:nvPr>
        </p:nvSpPr>
        <p:spPr>
          <a:xfrm>
            <a:off x="311700" y="445025"/>
            <a:ext cx="8520600" cy="707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2" name="Shape 32"/>
          <p:cNvSpPr txBox="1"/>
          <p:nvPr>
            <p:ph idx="1" type="body"/>
          </p:nvPr>
        </p:nvSpPr>
        <p:spPr>
          <a:xfrm>
            <a:off x="311700" y="1266175"/>
            <a:ext cx="3999900" cy="33027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3" name="Shape 33"/>
          <p:cNvSpPr txBox="1"/>
          <p:nvPr>
            <p:ph idx="2" type="body"/>
          </p:nvPr>
        </p:nvSpPr>
        <p:spPr>
          <a:xfrm>
            <a:off x="4832400" y="1266175"/>
            <a:ext cx="3999900" cy="33027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5" name="Shape 35"/>
        <p:cNvGrpSpPr/>
        <p:nvPr/>
      </p:nvGrpSpPr>
      <p:grpSpPr>
        <a:xfrm>
          <a:off x="0" y="0"/>
          <a:ext cx="0" cy="0"/>
          <a:chOff x="0" y="0"/>
          <a:chExt cx="0" cy="0"/>
        </a:xfrm>
      </p:grpSpPr>
      <p:sp>
        <p:nvSpPr>
          <p:cNvPr id="36" name="Shape 36"/>
          <p:cNvSpPr txBox="1"/>
          <p:nvPr>
            <p:ph type="title"/>
          </p:nvPr>
        </p:nvSpPr>
        <p:spPr>
          <a:xfrm>
            <a:off x="311700" y="445025"/>
            <a:ext cx="8520600" cy="707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7" name="Shape 3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8" name="Shape 38"/>
        <p:cNvGrpSpPr/>
        <p:nvPr/>
      </p:nvGrpSpPr>
      <p:grpSpPr>
        <a:xfrm>
          <a:off x="0" y="0"/>
          <a:ext cx="0" cy="0"/>
          <a:chOff x="0" y="0"/>
          <a:chExt cx="0" cy="0"/>
        </a:xfrm>
      </p:grpSpPr>
      <p:sp>
        <p:nvSpPr>
          <p:cNvPr id="39" name="Shape 3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40" name="Shape 4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1" name="Shape 4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6"/>
        </a:solidFill>
      </p:bgPr>
    </p:bg>
    <p:spTree>
      <p:nvGrpSpPr>
        <p:cNvPr id="42" name="Shape 42"/>
        <p:cNvGrpSpPr/>
        <p:nvPr/>
      </p:nvGrpSpPr>
      <p:grpSpPr>
        <a:xfrm>
          <a:off x="0" y="0"/>
          <a:ext cx="0" cy="0"/>
          <a:chOff x="0" y="0"/>
          <a:chExt cx="0" cy="0"/>
        </a:xfrm>
      </p:grpSpPr>
      <p:sp>
        <p:nvSpPr>
          <p:cNvPr id="43" name="Shape 43"/>
          <p:cNvSpPr txBox="1"/>
          <p:nvPr>
            <p:ph type="title"/>
          </p:nvPr>
        </p:nvSpPr>
        <p:spPr>
          <a:xfrm>
            <a:off x="490250" y="526350"/>
            <a:ext cx="5613600" cy="4090800"/>
          </a:xfrm>
          <a:prstGeom prst="rect">
            <a:avLst/>
          </a:prstGeom>
        </p:spPr>
        <p:txBody>
          <a:bodyPr anchorCtr="0" anchor="ctr" bIns="91425" lIns="91425" rIns="91425" tIns="91425"/>
          <a:lstStyle>
            <a:lvl1pPr lvl="0">
              <a:spcBef>
                <a:spcPts val="0"/>
              </a:spcBef>
              <a:buClr>
                <a:schemeClr val="dk2"/>
              </a:buClr>
              <a:buSzPct val="100000"/>
              <a:defRPr b="0" sz="5400">
                <a:solidFill>
                  <a:schemeClr val="dk2"/>
                </a:solidFill>
              </a:defRPr>
            </a:lvl1pPr>
            <a:lvl2pPr lvl="1">
              <a:spcBef>
                <a:spcPts val="0"/>
              </a:spcBef>
              <a:buClr>
                <a:schemeClr val="dk2"/>
              </a:buClr>
              <a:buSzPct val="100000"/>
              <a:defRPr b="0" sz="5400">
                <a:solidFill>
                  <a:schemeClr val="dk2"/>
                </a:solidFill>
              </a:defRPr>
            </a:lvl2pPr>
            <a:lvl3pPr lvl="2">
              <a:spcBef>
                <a:spcPts val="0"/>
              </a:spcBef>
              <a:buClr>
                <a:schemeClr val="dk2"/>
              </a:buClr>
              <a:buSzPct val="100000"/>
              <a:defRPr b="0" sz="5400">
                <a:solidFill>
                  <a:schemeClr val="dk2"/>
                </a:solidFill>
              </a:defRPr>
            </a:lvl3pPr>
            <a:lvl4pPr lvl="3">
              <a:spcBef>
                <a:spcPts val="0"/>
              </a:spcBef>
              <a:buClr>
                <a:schemeClr val="dk2"/>
              </a:buClr>
              <a:buSzPct val="100000"/>
              <a:defRPr b="0" sz="5400">
                <a:solidFill>
                  <a:schemeClr val="dk2"/>
                </a:solidFill>
              </a:defRPr>
            </a:lvl4pPr>
            <a:lvl5pPr lvl="4">
              <a:spcBef>
                <a:spcPts val="0"/>
              </a:spcBef>
              <a:buClr>
                <a:schemeClr val="dk2"/>
              </a:buClr>
              <a:buSzPct val="100000"/>
              <a:defRPr b="0" sz="5400">
                <a:solidFill>
                  <a:schemeClr val="dk2"/>
                </a:solidFill>
              </a:defRPr>
            </a:lvl5pPr>
            <a:lvl6pPr lvl="5">
              <a:spcBef>
                <a:spcPts val="0"/>
              </a:spcBef>
              <a:buClr>
                <a:schemeClr val="dk2"/>
              </a:buClr>
              <a:buSzPct val="100000"/>
              <a:defRPr b="0" sz="5400">
                <a:solidFill>
                  <a:schemeClr val="dk2"/>
                </a:solidFill>
              </a:defRPr>
            </a:lvl6pPr>
            <a:lvl7pPr lvl="6">
              <a:spcBef>
                <a:spcPts val="0"/>
              </a:spcBef>
              <a:buClr>
                <a:schemeClr val="dk2"/>
              </a:buClr>
              <a:buSzPct val="100000"/>
              <a:defRPr b="0" sz="5400">
                <a:solidFill>
                  <a:schemeClr val="dk2"/>
                </a:solidFill>
              </a:defRPr>
            </a:lvl7pPr>
            <a:lvl8pPr lvl="7">
              <a:spcBef>
                <a:spcPts val="0"/>
              </a:spcBef>
              <a:buClr>
                <a:schemeClr val="dk2"/>
              </a:buClr>
              <a:buSzPct val="100000"/>
              <a:defRPr b="0" sz="5400">
                <a:solidFill>
                  <a:schemeClr val="dk2"/>
                </a:solidFill>
              </a:defRPr>
            </a:lvl8pPr>
            <a:lvl9pPr lvl="8">
              <a:spcBef>
                <a:spcPts val="0"/>
              </a:spcBef>
              <a:buClr>
                <a:schemeClr val="dk2"/>
              </a:buClr>
              <a:buSzPct val="100000"/>
              <a:defRPr b="0" sz="5400">
                <a:solidFill>
                  <a:schemeClr val="dk2"/>
                </a:solidFill>
              </a:defRPr>
            </a:lvl9pPr>
          </a:lstStyle>
          <a:p/>
        </p:txBody>
      </p:sp>
      <p:sp>
        <p:nvSpPr>
          <p:cNvPr id="44" name="Shape 4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5"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cxnSp>
        <p:nvCxnSpPr>
          <p:cNvPr id="47" name="Shape 47"/>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8" name="Shape 48"/>
          <p:cNvSpPr txBox="1"/>
          <p:nvPr>
            <p:ph type="title"/>
          </p:nvPr>
        </p:nvSpPr>
        <p:spPr>
          <a:xfrm>
            <a:off x="265500" y="1039675"/>
            <a:ext cx="4045200" cy="16758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9" name="Shape 49"/>
          <p:cNvSpPr txBox="1"/>
          <p:nvPr>
            <p:ph idx="1" type="subTitle"/>
          </p:nvPr>
        </p:nvSpPr>
        <p:spPr>
          <a:xfrm>
            <a:off x="265500" y="27268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50" name="Shape 50"/>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51" name="Shape 5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2" name="Shape 52"/>
        <p:cNvGrpSpPr/>
        <p:nvPr/>
      </p:nvGrpSpPr>
      <p:grpSpPr>
        <a:xfrm>
          <a:off x="0" y="0"/>
          <a:ext cx="0" cy="0"/>
          <a:chOff x="0" y="0"/>
          <a:chExt cx="0" cy="0"/>
        </a:xfrm>
      </p:grpSpPr>
      <p:sp>
        <p:nvSpPr>
          <p:cNvPr id="53" name="Shape 53"/>
          <p:cNvSpPr txBox="1"/>
          <p:nvPr>
            <p:ph idx="1" type="body"/>
          </p:nvPr>
        </p:nvSpPr>
        <p:spPr>
          <a:xfrm>
            <a:off x="311700" y="4230725"/>
            <a:ext cx="5998800" cy="598800"/>
          </a:xfrm>
          <a:prstGeom prst="rect">
            <a:avLst/>
          </a:prstGeom>
        </p:spPr>
        <p:txBody>
          <a:bodyPr anchorCtr="0" anchor="ctr" bIns="91425" lIns="91425" rIns="91425" tIns="91425"/>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p:txBody>
      </p:sp>
      <p:sp>
        <p:nvSpPr>
          <p:cNvPr id="54" name="Shape 5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707400"/>
          </a:xfrm>
          <a:prstGeom prst="rect">
            <a:avLst/>
          </a:prstGeom>
          <a:noFill/>
          <a:ln>
            <a:noFill/>
          </a:ln>
        </p:spPr>
        <p:txBody>
          <a:bodyPr anchorCtr="0" anchor="t" bIns="91425" lIns="91425" rIns="91425" tIns="91425"/>
          <a:lstStyle>
            <a:lvl1pPr lvl="0">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Shape 7"/>
          <p:cNvSpPr txBox="1"/>
          <p:nvPr>
            <p:ph idx="1" type="body"/>
          </p:nvPr>
        </p:nvSpPr>
        <p:spPr>
          <a:xfrm>
            <a:off x="311700" y="1266325"/>
            <a:ext cx="8520600" cy="33027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latin typeface="Open Sans"/>
                <a:ea typeface="Open Sans"/>
                <a:cs typeface="Open Sans"/>
                <a:sym typeface="Open Sans"/>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0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0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0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0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0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twitter.com/hthaquaponics" TargetMode="External"/><Relationship Id="rId4" Type="http://schemas.openxmlformats.org/officeDocument/2006/relationships/image" Target="../media/image09.png"/><Relationship Id="rId5" Type="http://schemas.openxmlformats.org/officeDocument/2006/relationships/image" Target="../media/image0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youtube.com/v/ixOh3XM3nIM" TargetMode="External"/><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3.jpg"/><Relationship Id="rId4" Type="http://schemas.openxmlformats.org/officeDocument/2006/relationships/image" Target="../media/image1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8.jpg"/><Relationship Id="rId4"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1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16.jpg"/><Relationship Id="rId4" Type="http://schemas.openxmlformats.org/officeDocument/2006/relationships/hyperlink" Target="http://youtube.com/v/J7FohvlmPS0" TargetMode="External"/><Relationship Id="rId5" Type="http://schemas.openxmlformats.org/officeDocument/2006/relationships/image" Target="../media/image1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19.jp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22.jpg"/><Relationship Id="rId4" Type="http://schemas.openxmlformats.org/officeDocument/2006/relationships/hyperlink" Target="http://youtube.com/v/iwrC9EThKG8" TargetMode="External"/><Relationship Id="rId5" Type="http://schemas.openxmlformats.org/officeDocument/2006/relationships/image" Target="../media/image2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27.jpg"/><Relationship Id="rId4" Type="http://schemas.openxmlformats.org/officeDocument/2006/relationships/image" Target="../media/image3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28.jpg"/><Relationship Id="rId4" Type="http://schemas.openxmlformats.org/officeDocument/2006/relationships/image" Target="../media/image3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hyperlink" Target="http://youtube.com/v/hfivxy4GyyM" TargetMode="External"/><Relationship Id="rId4" Type="http://schemas.openxmlformats.org/officeDocument/2006/relationships/image" Target="../media/image3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42.jpg"/><Relationship Id="rId4" Type="http://schemas.openxmlformats.org/officeDocument/2006/relationships/image" Target="../media/image3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38.jpg"/><Relationship Id="rId4" Type="http://schemas.openxmlformats.org/officeDocument/2006/relationships/image" Target="../media/image40.jpg"/><Relationship Id="rId5" Type="http://schemas.openxmlformats.org/officeDocument/2006/relationships/image" Target="../media/image4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hyperlink" Target="http://youtube.com/v/fqgkHp6QXa8" TargetMode="External"/><Relationship Id="rId4" Type="http://schemas.openxmlformats.org/officeDocument/2006/relationships/image" Target="../media/image4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43.jpg"/><Relationship Id="rId4" Type="http://schemas.openxmlformats.org/officeDocument/2006/relationships/image" Target="../media/image46.jpg"/><Relationship Id="rId5" Type="http://schemas.openxmlformats.org/officeDocument/2006/relationships/image" Target="../media/image45.jpg"/><Relationship Id="rId6"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50.jpg"/><Relationship Id="rId4"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hyperlink" Target="http://youtube.com/v/jTNMfpJ8UPc" TargetMode="External"/><Relationship Id="rId4"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58.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 name="Shape 65"/>
        <p:cNvGrpSpPr/>
        <p:nvPr/>
      </p:nvGrpSpPr>
      <p:grpSpPr>
        <a:xfrm>
          <a:off x="0" y="0"/>
          <a:ext cx="0" cy="0"/>
          <a:chOff x="0" y="0"/>
          <a:chExt cx="0" cy="0"/>
        </a:xfrm>
      </p:grpSpPr>
      <p:sp>
        <p:nvSpPr>
          <p:cNvPr id="66" name="Shape 66"/>
          <p:cNvSpPr txBox="1"/>
          <p:nvPr>
            <p:ph type="ctrTitle"/>
          </p:nvPr>
        </p:nvSpPr>
        <p:spPr>
          <a:xfrm>
            <a:off x="175475" y="1392650"/>
            <a:ext cx="8301900" cy="1457400"/>
          </a:xfrm>
          <a:prstGeom prst="rect">
            <a:avLst/>
          </a:prstGeom>
        </p:spPr>
        <p:txBody>
          <a:bodyPr anchorCtr="0" anchor="b" bIns="91425" lIns="91425" rIns="91425" tIns="91425">
            <a:noAutofit/>
          </a:bodyPr>
          <a:lstStyle/>
          <a:p>
            <a:pPr indent="-298450" lvl="0">
              <a:lnSpc>
                <a:spcPct val="115000"/>
              </a:lnSpc>
              <a:spcBef>
                <a:spcPts val="0"/>
              </a:spcBef>
              <a:buClr>
                <a:srgbClr val="000000"/>
              </a:buClr>
              <a:buSzPct val="25000"/>
              <a:buFont typeface="Arial"/>
              <a:buNone/>
            </a:pPr>
            <a:r>
              <a:rPr lang="en" sz="4800">
                <a:solidFill>
                  <a:srgbClr val="000000"/>
                </a:solidFill>
                <a:latin typeface="Calibri"/>
                <a:ea typeface="Calibri"/>
                <a:cs typeface="Calibri"/>
                <a:sym typeface="Calibri"/>
              </a:rPr>
              <a:t>Increasing student motivation through inquiry based learning</a:t>
            </a:r>
          </a:p>
        </p:txBody>
      </p:sp>
      <p:sp>
        <p:nvSpPr>
          <p:cNvPr id="67" name="Shape 67"/>
          <p:cNvSpPr txBox="1"/>
          <p:nvPr>
            <p:ph idx="1" type="subTitle"/>
          </p:nvPr>
        </p:nvSpPr>
        <p:spPr>
          <a:xfrm>
            <a:off x="2137225" y="2850039"/>
            <a:ext cx="4870500" cy="792600"/>
          </a:xfrm>
          <a:prstGeom prst="rect">
            <a:avLst/>
          </a:prstGeom>
        </p:spPr>
        <p:txBody>
          <a:bodyPr anchorCtr="0" anchor="t" bIns="91425" lIns="91425" rIns="91425" tIns="91425">
            <a:noAutofit/>
          </a:bodyPr>
          <a:lstStyle/>
          <a:p>
            <a:pPr lvl="0">
              <a:spcBef>
                <a:spcPts val="0"/>
              </a:spcBef>
              <a:buNone/>
            </a:pPr>
            <a:r>
              <a:rPr lang="en"/>
              <a:t>Grade 8 Science</a:t>
            </a:r>
          </a:p>
          <a:p>
            <a:pPr lvl="0">
              <a:spcBef>
                <a:spcPts val="0"/>
              </a:spcBef>
              <a:buNone/>
            </a:pPr>
            <a:r>
              <a:rPr lang="en"/>
              <a:t>Holy Trinity High School</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Our Reasoning</a:t>
            </a:r>
          </a:p>
        </p:txBody>
      </p:sp>
      <p:sp>
        <p:nvSpPr>
          <p:cNvPr id="122" name="Shape 122"/>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228600" lvl="0" marL="457200" rtl="0">
              <a:spcBef>
                <a:spcPts val="0"/>
              </a:spcBef>
            </a:pPr>
            <a:r>
              <a:rPr lang="en"/>
              <a:t>We all share a common interest in creating a classroom where students explore and discover science through hands-on learning. </a:t>
            </a:r>
          </a:p>
          <a:p>
            <a:pPr lvl="0">
              <a:spcBef>
                <a:spcPts val="0"/>
              </a:spcBef>
              <a:buNone/>
            </a:pPr>
            <a:r>
              <a:t/>
            </a:r>
            <a:endParaRPr/>
          </a:p>
          <a:p>
            <a:pPr indent="-228600" lvl="0" marL="457200">
              <a:spcBef>
                <a:spcPts val="0"/>
              </a:spcBef>
            </a:pPr>
            <a:r>
              <a:rPr lang="en"/>
              <a:t>Silence and seat work are not an everyday occurrence in our rooms so we decided to take our interest in activity-based learning and allow students to engage, explore and explain fluids on their own.</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sp>
        <p:nvSpPr>
          <p:cNvPr id="127" name="Shape 127"/>
          <p:cNvSpPr txBox="1"/>
          <p:nvPr>
            <p:ph type="title"/>
          </p:nvPr>
        </p:nvSpPr>
        <p:spPr>
          <a:xfrm>
            <a:off x="311700" y="814800"/>
            <a:ext cx="8571300" cy="942000"/>
          </a:xfrm>
          <a:prstGeom prst="rect">
            <a:avLst/>
          </a:prstGeom>
        </p:spPr>
        <p:txBody>
          <a:bodyPr anchorCtr="0" anchor="ctr" bIns="91425" lIns="91425" rIns="91425" tIns="91425">
            <a:noAutofit/>
          </a:bodyPr>
          <a:lstStyle/>
          <a:p>
            <a:pPr lvl="0">
              <a:spcBef>
                <a:spcPts val="0"/>
              </a:spcBef>
              <a:buNone/>
            </a:pPr>
            <a:r>
              <a:rPr lang="en"/>
              <a:t>Focus Area</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x="0" y="0"/>
          <a:ext cx="0" cy="0"/>
          <a:chOff x="0" y="0"/>
          <a:chExt cx="0" cy="0"/>
        </a:xfrm>
      </p:grpSpPr>
      <p:sp>
        <p:nvSpPr>
          <p:cNvPr id="132" name="Shape 132"/>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Our Focus and Why</a:t>
            </a:r>
          </a:p>
        </p:txBody>
      </p:sp>
      <p:sp>
        <p:nvSpPr>
          <p:cNvPr id="133" name="Shape 133"/>
          <p:cNvSpPr txBox="1"/>
          <p:nvPr>
            <p:ph idx="1" type="body"/>
          </p:nvPr>
        </p:nvSpPr>
        <p:spPr>
          <a:xfrm>
            <a:off x="311700" y="1266325"/>
            <a:ext cx="8520600" cy="3302700"/>
          </a:xfrm>
          <a:prstGeom prst="rect">
            <a:avLst/>
          </a:prstGeom>
        </p:spPr>
        <p:txBody>
          <a:bodyPr anchorCtr="0" anchor="t" bIns="91425" lIns="91425" rIns="91425" tIns="91425">
            <a:noAutofit/>
          </a:bodyPr>
          <a:lstStyle/>
          <a:p>
            <a:pPr lvl="0">
              <a:spcBef>
                <a:spcPts val="0"/>
              </a:spcBef>
              <a:buNone/>
            </a:pPr>
            <a:r>
              <a:rPr lang="en"/>
              <a:t>Focus:</a:t>
            </a:r>
          </a:p>
          <a:p>
            <a:pPr indent="-228600" lvl="0" marL="457200">
              <a:spcBef>
                <a:spcPts val="0"/>
              </a:spcBef>
            </a:pPr>
            <a:r>
              <a:rPr lang="en"/>
              <a:t>Motivation in Grade 8 Science</a:t>
            </a:r>
            <a:br>
              <a:rPr lang="en"/>
            </a:br>
          </a:p>
          <a:p>
            <a:pPr lvl="0">
              <a:spcBef>
                <a:spcPts val="0"/>
              </a:spcBef>
              <a:buNone/>
            </a:pPr>
            <a:r>
              <a:rPr lang="en"/>
              <a:t>Why:</a:t>
            </a:r>
          </a:p>
          <a:p>
            <a:pPr lvl="0">
              <a:spcBef>
                <a:spcPts val="0"/>
              </a:spcBef>
              <a:buNone/>
            </a:pPr>
            <a:r>
              <a:rPr lang="en"/>
              <a:t>All three teachers involved teach Grade 8 Science and are concerned with students not only being able to achieve in Science, but wanting to develop an interest in science for years to come</a:t>
            </a:r>
            <a:br>
              <a:rPr lang="en"/>
            </a:b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sp>
        <p:nvSpPr>
          <p:cNvPr id="138" name="Shape 138"/>
          <p:cNvSpPr txBox="1"/>
          <p:nvPr>
            <p:ph type="title"/>
          </p:nvPr>
        </p:nvSpPr>
        <p:spPr>
          <a:xfrm>
            <a:off x="490250" y="526350"/>
            <a:ext cx="7612800" cy="4090800"/>
          </a:xfrm>
          <a:prstGeom prst="rect">
            <a:avLst/>
          </a:prstGeom>
        </p:spPr>
        <p:txBody>
          <a:bodyPr anchorCtr="0" anchor="ctr" bIns="91425" lIns="91425" rIns="91425" tIns="91425">
            <a:noAutofit/>
          </a:bodyPr>
          <a:lstStyle/>
          <a:p>
            <a:pPr lvl="0" rtl="0">
              <a:spcBef>
                <a:spcPts val="0"/>
              </a:spcBef>
              <a:buNone/>
            </a:pPr>
            <a:r>
              <a:rPr lang="en" sz="3600"/>
              <a:t>“When students are invited to take part in the learning process from start to finish, they experience a sense of agency and responsibility for their learning, an approach that lends itself to greater student engagement and intrinsic motivation” (Ryan &amp; Deci, 2000).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Resources that helped us narrow our focus</a:t>
            </a:r>
          </a:p>
        </p:txBody>
      </p:sp>
      <p:sp>
        <p:nvSpPr>
          <p:cNvPr id="144" name="Shape 144"/>
          <p:cNvSpPr txBox="1"/>
          <p:nvPr>
            <p:ph idx="1" type="body"/>
          </p:nvPr>
        </p:nvSpPr>
        <p:spPr>
          <a:xfrm>
            <a:off x="311700" y="1266325"/>
            <a:ext cx="8520600" cy="3302700"/>
          </a:xfrm>
          <a:prstGeom prst="rect">
            <a:avLst/>
          </a:prstGeom>
        </p:spPr>
        <p:txBody>
          <a:bodyPr anchorCtr="0" anchor="t" bIns="91425" lIns="91425" rIns="91425" tIns="91425">
            <a:noAutofit/>
          </a:bodyPr>
          <a:lstStyle/>
          <a:p>
            <a:pPr lvl="0" algn="ctr">
              <a:spcBef>
                <a:spcPts val="0"/>
              </a:spcBef>
              <a:buNone/>
            </a:pPr>
            <a:r>
              <a:rPr lang="en"/>
              <a:t>Science Scope : 5 E’s </a:t>
            </a:r>
          </a:p>
        </p:txBody>
      </p:sp>
      <p:pic>
        <p:nvPicPr>
          <p:cNvPr id="145" name="Shape 145"/>
          <p:cNvPicPr preferRelativeResize="0"/>
          <p:nvPr/>
        </p:nvPicPr>
        <p:blipFill>
          <a:blip r:embed="rId3">
            <a:alphaModFix/>
          </a:blip>
          <a:stretch>
            <a:fillRect/>
          </a:stretch>
        </p:blipFill>
        <p:spPr>
          <a:xfrm>
            <a:off x="2870650" y="1799578"/>
            <a:ext cx="2806725" cy="27694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x="0" y="0"/>
          <a:ext cx="0" cy="0"/>
          <a:chOff x="0" y="0"/>
          <a:chExt cx="0" cy="0"/>
        </a:xfrm>
      </p:grpSpPr>
      <p:sp>
        <p:nvSpPr>
          <p:cNvPr id="150" name="Shape 150"/>
          <p:cNvSpPr txBox="1"/>
          <p:nvPr>
            <p:ph type="title"/>
          </p:nvPr>
        </p:nvSpPr>
        <p:spPr>
          <a:xfrm>
            <a:off x="311700" y="445025"/>
            <a:ext cx="8520600" cy="707400"/>
          </a:xfrm>
          <a:prstGeom prst="rect">
            <a:avLst/>
          </a:prstGeom>
        </p:spPr>
        <p:txBody>
          <a:bodyPr anchorCtr="0" anchor="t" bIns="91425" lIns="91425" rIns="91425" tIns="91425">
            <a:noAutofit/>
          </a:bodyPr>
          <a:lstStyle/>
          <a:p>
            <a:pPr lvl="0" rtl="0">
              <a:spcBef>
                <a:spcPts val="0"/>
              </a:spcBef>
              <a:buNone/>
            </a:pPr>
            <a:r>
              <a:rPr lang="en"/>
              <a:t>Resources that helped us narrow our focus</a:t>
            </a:r>
          </a:p>
        </p:txBody>
      </p:sp>
      <p:sp>
        <p:nvSpPr>
          <p:cNvPr id="151" name="Shape 151"/>
          <p:cNvSpPr txBox="1"/>
          <p:nvPr>
            <p:ph idx="1" type="body"/>
          </p:nvPr>
        </p:nvSpPr>
        <p:spPr>
          <a:xfrm>
            <a:off x="4414300" y="1266325"/>
            <a:ext cx="4418100" cy="3302700"/>
          </a:xfrm>
          <a:prstGeom prst="rect">
            <a:avLst/>
          </a:prstGeom>
        </p:spPr>
        <p:txBody>
          <a:bodyPr anchorCtr="0" anchor="t" bIns="91425" lIns="91425" rIns="91425" tIns="91425">
            <a:noAutofit/>
          </a:bodyPr>
          <a:lstStyle/>
          <a:p>
            <a:pPr lvl="0" rtl="0" algn="ctr">
              <a:spcBef>
                <a:spcPts val="0"/>
              </a:spcBef>
              <a:buNone/>
            </a:pPr>
            <a:r>
              <a:rPr lang="en"/>
              <a:t>TIA website &amp;  meetings with Tom Walsh</a:t>
            </a:r>
          </a:p>
        </p:txBody>
      </p:sp>
      <p:pic>
        <p:nvPicPr>
          <p:cNvPr descr="Screenshot 2016-05-24 at 2.12.11 PM.png" id="152" name="Shape 152"/>
          <p:cNvPicPr preferRelativeResize="0"/>
          <p:nvPr/>
        </p:nvPicPr>
        <p:blipFill>
          <a:blip r:embed="rId3">
            <a:alphaModFix/>
          </a:blip>
          <a:stretch>
            <a:fillRect/>
          </a:stretch>
        </p:blipFill>
        <p:spPr>
          <a:xfrm>
            <a:off x="311700" y="1152425"/>
            <a:ext cx="4021025" cy="37653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ph type="title"/>
          </p:nvPr>
        </p:nvSpPr>
        <p:spPr>
          <a:xfrm>
            <a:off x="311700" y="445025"/>
            <a:ext cx="8520600" cy="707400"/>
          </a:xfrm>
          <a:prstGeom prst="rect">
            <a:avLst/>
          </a:prstGeom>
        </p:spPr>
        <p:txBody>
          <a:bodyPr anchorCtr="0" anchor="t" bIns="91425" lIns="91425" rIns="91425" tIns="91425">
            <a:noAutofit/>
          </a:bodyPr>
          <a:lstStyle/>
          <a:p>
            <a:pPr lvl="0" algn="ctr">
              <a:spcBef>
                <a:spcPts val="0"/>
              </a:spcBef>
              <a:buNone/>
            </a:pPr>
            <a:r>
              <a:rPr lang="en"/>
              <a:t>Aligning our project with school based work/research</a:t>
            </a:r>
          </a:p>
        </p:txBody>
      </p:sp>
      <p:sp>
        <p:nvSpPr>
          <p:cNvPr id="158" name="Shape 158"/>
          <p:cNvSpPr txBox="1"/>
          <p:nvPr>
            <p:ph idx="1" type="body"/>
          </p:nvPr>
        </p:nvSpPr>
        <p:spPr>
          <a:xfrm>
            <a:off x="311700" y="1615775"/>
            <a:ext cx="8520600" cy="3302700"/>
          </a:xfrm>
          <a:prstGeom prst="rect">
            <a:avLst/>
          </a:prstGeom>
        </p:spPr>
        <p:txBody>
          <a:bodyPr anchorCtr="0" anchor="t" bIns="91425" lIns="91425" rIns="91425" tIns="91425">
            <a:noAutofit/>
          </a:bodyPr>
          <a:lstStyle/>
          <a:p>
            <a:pPr lvl="0">
              <a:spcBef>
                <a:spcPts val="0"/>
              </a:spcBef>
              <a:buNone/>
            </a:pPr>
            <a:r>
              <a:rPr lang="en"/>
              <a:t>Grade 8 Science curriculum </a:t>
            </a:r>
          </a:p>
          <a:p>
            <a:pPr indent="-228600" lvl="0" marL="914400" rtl="0">
              <a:spcBef>
                <a:spcPts val="0"/>
              </a:spcBef>
            </a:pPr>
            <a:r>
              <a:rPr lang="en"/>
              <a:t>extended activities. </a:t>
            </a:r>
          </a:p>
          <a:p>
            <a:pPr lvl="0" rtl="0">
              <a:spcBef>
                <a:spcPts val="0"/>
              </a:spcBef>
              <a:buNone/>
            </a:pPr>
            <a:r>
              <a:rPr lang="en"/>
              <a:t>The aquaponics </a:t>
            </a:r>
          </a:p>
          <a:p>
            <a:pPr indent="-228600" lvl="0" marL="914400" rtl="0">
              <a:spcBef>
                <a:spcPts val="0"/>
              </a:spcBef>
            </a:pPr>
            <a:r>
              <a:rPr lang="en"/>
              <a:t>a larger school-wide project on                            agriculture-aquaponics-robotics</a:t>
            </a:r>
          </a:p>
          <a:p>
            <a:pPr indent="-228600" lvl="0" marL="914400">
              <a:spcBef>
                <a:spcPts val="0"/>
              </a:spcBef>
            </a:pPr>
            <a:r>
              <a:rPr lang="en"/>
              <a:t>school science project.</a:t>
            </a:r>
            <a:br>
              <a:rPr lang="en"/>
            </a:br>
          </a:p>
        </p:txBody>
      </p:sp>
      <p:pic>
        <p:nvPicPr>
          <p:cNvPr descr="Screenshot 2016-05-25 at 8.41.40 AM.png" id="159" name="Shape 159"/>
          <p:cNvPicPr preferRelativeResize="0"/>
          <p:nvPr/>
        </p:nvPicPr>
        <p:blipFill>
          <a:blip r:embed="rId3">
            <a:alphaModFix/>
          </a:blip>
          <a:stretch>
            <a:fillRect/>
          </a:stretch>
        </p:blipFill>
        <p:spPr>
          <a:xfrm>
            <a:off x="5945042" y="1036599"/>
            <a:ext cx="2887257" cy="38818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3" name="Shape 163"/>
        <p:cNvGrpSpPr/>
        <p:nvPr/>
      </p:nvGrpSpPr>
      <p:grpSpPr>
        <a:xfrm>
          <a:off x="0" y="0"/>
          <a:ext cx="0" cy="0"/>
          <a:chOff x="0" y="0"/>
          <a:chExt cx="0" cy="0"/>
        </a:xfrm>
      </p:grpSpPr>
      <p:sp>
        <p:nvSpPr>
          <p:cNvPr id="164" name="Shape 164"/>
          <p:cNvSpPr txBox="1"/>
          <p:nvPr>
            <p:ph type="title"/>
          </p:nvPr>
        </p:nvSpPr>
        <p:spPr>
          <a:xfrm>
            <a:off x="311700" y="814800"/>
            <a:ext cx="8571300" cy="942000"/>
          </a:xfrm>
          <a:prstGeom prst="rect">
            <a:avLst/>
          </a:prstGeom>
        </p:spPr>
        <p:txBody>
          <a:bodyPr anchorCtr="0" anchor="ctr" bIns="91425" lIns="91425" rIns="91425" tIns="91425">
            <a:noAutofit/>
          </a:bodyPr>
          <a:lstStyle/>
          <a:p>
            <a:pPr lvl="0" algn="l">
              <a:spcBef>
                <a:spcPts val="0"/>
              </a:spcBef>
              <a:buNone/>
            </a:pPr>
            <a:r>
              <a:rPr lang="en"/>
              <a:t>Research  Questions</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Research Questions</a:t>
            </a:r>
          </a:p>
        </p:txBody>
      </p:sp>
      <p:sp>
        <p:nvSpPr>
          <p:cNvPr id="170" name="Shape 170"/>
          <p:cNvSpPr txBox="1"/>
          <p:nvPr>
            <p:ph idx="1" type="body"/>
          </p:nvPr>
        </p:nvSpPr>
        <p:spPr>
          <a:xfrm>
            <a:off x="311700" y="1152425"/>
            <a:ext cx="8520600" cy="3302700"/>
          </a:xfrm>
          <a:prstGeom prst="rect">
            <a:avLst/>
          </a:prstGeom>
        </p:spPr>
        <p:txBody>
          <a:bodyPr anchorCtr="0" anchor="t" bIns="91425" lIns="91425" rIns="91425" tIns="91425">
            <a:noAutofit/>
          </a:bodyPr>
          <a:lstStyle/>
          <a:p>
            <a:pPr lvl="0" rtl="0">
              <a:spcBef>
                <a:spcPts val="0"/>
              </a:spcBef>
              <a:spcAft>
                <a:spcPts val="0"/>
              </a:spcAft>
              <a:buNone/>
            </a:pPr>
            <a:r>
              <a:rPr b="1" lang="en" sz="3000">
                <a:solidFill>
                  <a:srgbClr val="0000FF"/>
                </a:solidFill>
                <a:latin typeface="Calibri"/>
                <a:ea typeface="Calibri"/>
                <a:cs typeface="Calibri"/>
                <a:sym typeface="Calibri"/>
              </a:rPr>
              <a:t>Teacher</a:t>
            </a:r>
            <a:r>
              <a:rPr lang="en" sz="3000">
                <a:solidFill>
                  <a:srgbClr val="0000FF"/>
                </a:solidFill>
                <a:latin typeface="Calibri"/>
                <a:ea typeface="Calibri"/>
                <a:cs typeface="Calibri"/>
                <a:sym typeface="Calibri"/>
              </a:rPr>
              <a:t>:</a:t>
            </a:r>
            <a:br>
              <a:rPr lang="en" sz="3000">
                <a:solidFill>
                  <a:srgbClr val="0000FF"/>
                </a:solidFill>
                <a:latin typeface="Calibri"/>
                <a:ea typeface="Calibri"/>
                <a:cs typeface="Calibri"/>
                <a:sym typeface="Calibri"/>
              </a:rPr>
            </a:br>
            <a:r>
              <a:rPr i="1" lang="en" sz="2400">
                <a:solidFill>
                  <a:srgbClr val="0000FF"/>
                </a:solidFill>
                <a:latin typeface="Calibri"/>
                <a:ea typeface="Calibri"/>
                <a:cs typeface="Calibri"/>
                <a:sym typeface="Calibri"/>
              </a:rPr>
              <a:t>How has my value for hands-on learning increased? </a:t>
            </a:r>
            <a:br>
              <a:rPr i="1" lang="en" sz="2400">
                <a:solidFill>
                  <a:srgbClr val="0000FF"/>
                </a:solidFill>
                <a:latin typeface="Calibri"/>
                <a:ea typeface="Calibri"/>
                <a:cs typeface="Calibri"/>
                <a:sym typeface="Calibri"/>
              </a:rPr>
            </a:br>
            <a:r>
              <a:rPr i="1" lang="en" sz="2400">
                <a:solidFill>
                  <a:srgbClr val="0000FF"/>
                </a:solidFill>
                <a:latin typeface="Calibri"/>
                <a:ea typeface="Calibri"/>
                <a:cs typeface="Calibri"/>
                <a:sym typeface="Calibri"/>
              </a:rPr>
              <a:t>How will this change how I teach?</a:t>
            </a:r>
          </a:p>
          <a:p>
            <a:pPr lvl="0">
              <a:spcBef>
                <a:spcPts val="0"/>
              </a:spcBef>
              <a:spcAft>
                <a:spcPts val="0"/>
              </a:spcAft>
              <a:buNone/>
            </a:pPr>
            <a:r>
              <a:rPr b="1" lang="en" sz="3000">
                <a:solidFill>
                  <a:srgbClr val="0000FF"/>
                </a:solidFill>
                <a:latin typeface="Calibri"/>
                <a:ea typeface="Calibri"/>
                <a:cs typeface="Calibri"/>
                <a:sym typeface="Calibri"/>
              </a:rPr>
              <a:t>Student</a:t>
            </a:r>
            <a:r>
              <a:rPr lang="en" sz="3000">
                <a:solidFill>
                  <a:srgbClr val="0000FF"/>
                </a:solidFill>
                <a:latin typeface="Calibri"/>
                <a:ea typeface="Calibri"/>
                <a:cs typeface="Calibri"/>
                <a:sym typeface="Calibri"/>
              </a:rPr>
              <a:t>:</a:t>
            </a:r>
            <a:br>
              <a:rPr lang="en" sz="3000">
                <a:solidFill>
                  <a:srgbClr val="0000FF"/>
                </a:solidFill>
                <a:latin typeface="Calibri"/>
                <a:ea typeface="Calibri"/>
                <a:cs typeface="Calibri"/>
                <a:sym typeface="Calibri"/>
              </a:rPr>
            </a:br>
            <a:r>
              <a:rPr i="1" lang="en" sz="2400">
                <a:solidFill>
                  <a:srgbClr val="0000FF"/>
                </a:solidFill>
                <a:latin typeface="Calibri"/>
                <a:ea typeface="Calibri"/>
                <a:cs typeface="Calibri"/>
                <a:sym typeface="Calibri"/>
              </a:rPr>
              <a:t>How does inquiry-based learning enhance motivation in Grade 8 Science?</a:t>
            </a:r>
            <a:br>
              <a:rPr lang="en" sz="3000">
                <a:solidFill>
                  <a:srgbClr val="0000FF"/>
                </a:solidFill>
                <a:latin typeface="Calibri"/>
                <a:ea typeface="Calibri"/>
                <a:cs typeface="Calibri"/>
                <a:sym typeface="Calibri"/>
              </a:rPr>
            </a:b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sp>
        <p:nvSpPr>
          <p:cNvPr id="175" name="Shape 175"/>
          <p:cNvSpPr txBox="1"/>
          <p:nvPr>
            <p:ph type="title"/>
          </p:nvPr>
        </p:nvSpPr>
        <p:spPr>
          <a:xfrm>
            <a:off x="311700" y="255775"/>
            <a:ext cx="8520600" cy="896700"/>
          </a:xfrm>
          <a:prstGeom prst="rect">
            <a:avLst/>
          </a:prstGeom>
        </p:spPr>
        <p:txBody>
          <a:bodyPr anchorCtr="0" anchor="t" bIns="91425" lIns="91425" rIns="91425" tIns="91425">
            <a:noAutofit/>
          </a:bodyPr>
          <a:lstStyle/>
          <a:p>
            <a:pPr lvl="0">
              <a:spcBef>
                <a:spcPts val="0"/>
              </a:spcBef>
              <a:buNone/>
            </a:pPr>
            <a:r>
              <a:rPr lang="en"/>
              <a:t>Did Questions Change?</a:t>
            </a:r>
          </a:p>
        </p:txBody>
      </p:sp>
      <p:sp>
        <p:nvSpPr>
          <p:cNvPr id="176" name="Shape 176"/>
          <p:cNvSpPr txBox="1"/>
          <p:nvPr>
            <p:ph idx="1" type="body"/>
          </p:nvPr>
        </p:nvSpPr>
        <p:spPr>
          <a:xfrm>
            <a:off x="311700" y="980475"/>
            <a:ext cx="8520600" cy="3943200"/>
          </a:xfrm>
          <a:prstGeom prst="rect">
            <a:avLst/>
          </a:prstGeom>
        </p:spPr>
        <p:txBody>
          <a:bodyPr anchorCtr="0" anchor="t" bIns="91425" lIns="91425" rIns="91425" tIns="91425">
            <a:noAutofit/>
          </a:bodyPr>
          <a:lstStyle/>
          <a:p>
            <a:pPr lvl="0" rtl="0">
              <a:spcBef>
                <a:spcPts val="0"/>
              </a:spcBef>
              <a:buNone/>
            </a:pPr>
            <a:r>
              <a:rPr b="1" lang="en"/>
              <a:t>Questions evolved that made us question our pedagogy.  </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00"/>
        </a:solidFill>
      </p:bgPr>
    </p:bg>
    <p:spTree>
      <p:nvGrpSpPr>
        <p:cNvPr id="71" name="Shape 71"/>
        <p:cNvGrpSpPr/>
        <p:nvPr/>
      </p:nvGrpSpPr>
      <p:grpSpPr>
        <a:xfrm>
          <a:off x="0" y="0"/>
          <a:ext cx="0" cy="0"/>
          <a:chOff x="0" y="0"/>
          <a:chExt cx="0" cy="0"/>
        </a:xfrm>
      </p:grpSpPr>
      <p:sp>
        <p:nvSpPr>
          <p:cNvPr id="72" name="Shape 72"/>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b="0" lang="en">
                <a:solidFill>
                  <a:srgbClr val="000000"/>
                </a:solidFill>
                <a:latin typeface="Arial"/>
                <a:ea typeface="Arial"/>
                <a:cs typeface="Arial"/>
                <a:sym typeface="Arial"/>
              </a:rPr>
              <a:t>It is extremely worthwhile for teachers to consider motivation when planning for instruction, because research has shown that a teacher’s style can and does affect student motivation to learn science (Tuan et al., 2003)</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sp>
        <p:nvSpPr>
          <p:cNvPr id="181" name="Shape 181"/>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t/>
            </a:r>
            <a:endParaRPr/>
          </a:p>
        </p:txBody>
      </p:sp>
      <p:sp>
        <p:nvSpPr>
          <p:cNvPr id="182" name="Shape 182"/>
          <p:cNvSpPr txBox="1"/>
          <p:nvPr>
            <p:ph idx="1" type="body"/>
          </p:nvPr>
        </p:nvSpPr>
        <p:spPr>
          <a:xfrm>
            <a:off x="311700" y="1266175"/>
            <a:ext cx="5102100" cy="3302700"/>
          </a:xfrm>
          <a:prstGeom prst="rect">
            <a:avLst/>
          </a:prstGeom>
        </p:spPr>
        <p:txBody>
          <a:bodyPr anchorCtr="0" anchor="t" bIns="91425" lIns="91425" rIns="91425" tIns="91425">
            <a:noAutofit/>
          </a:bodyPr>
          <a:lstStyle/>
          <a:p>
            <a:pPr indent="-457200" lvl="0" marL="457200">
              <a:spcBef>
                <a:spcPts val="0"/>
              </a:spcBef>
              <a:spcAft>
                <a:spcPts val="0"/>
              </a:spcAft>
              <a:buSzPct val="100000"/>
            </a:pPr>
            <a:r>
              <a:rPr lang="en" sz="3600">
                <a:solidFill>
                  <a:srgbClr val="0000FF"/>
                </a:solidFill>
                <a:latin typeface="Calibri"/>
                <a:ea typeface="Calibri"/>
                <a:cs typeface="Calibri"/>
                <a:sym typeface="Calibri"/>
              </a:rPr>
              <a:t>Does inquiry-based instruction support a testing paradigm of pencil and paper tests</a:t>
            </a:r>
          </a:p>
        </p:txBody>
      </p:sp>
      <p:sp>
        <p:nvSpPr>
          <p:cNvPr id="183" name="Shape 183"/>
          <p:cNvSpPr txBox="1"/>
          <p:nvPr>
            <p:ph idx="2" type="body"/>
          </p:nvPr>
        </p:nvSpPr>
        <p:spPr>
          <a:xfrm>
            <a:off x="4832400" y="1266175"/>
            <a:ext cx="3999900" cy="3302700"/>
          </a:xfrm>
          <a:prstGeom prst="rect">
            <a:avLst/>
          </a:prstGeom>
        </p:spPr>
        <p:txBody>
          <a:bodyPr anchorCtr="0" anchor="t" bIns="91425" lIns="91425" rIns="91425" tIns="91425">
            <a:noAutofit/>
          </a:bodyPr>
          <a:lstStyle/>
          <a:p>
            <a:pPr lvl="0">
              <a:spcBef>
                <a:spcPts val="0"/>
              </a:spcBef>
              <a:buNone/>
            </a:pPr>
            <a:r>
              <a:t/>
            </a:r>
            <a:endParaRPr/>
          </a:p>
        </p:txBody>
      </p:sp>
      <p:pic>
        <p:nvPicPr>
          <p:cNvPr descr="File_000.jpeg" id="184" name="Shape 184"/>
          <p:cNvPicPr preferRelativeResize="0"/>
          <p:nvPr/>
        </p:nvPicPr>
        <p:blipFill>
          <a:blip r:embed="rId3">
            <a:alphaModFix/>
          </a:blip>
          <a:stretch>
            <a:fillRect/>
          </a:stretch>
        </p:blipFill>
        <p:spPr>
          <a:xfrm>
            <a:off x="5593850" y="1266174"/>
            <a:ext cx="2477007" cy="33027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x="0" y="0"/>
          <a:ext cx="0" cy="0"/>
          <a:chOff x="0" y="0"/>
          <a:chExt cx="0" cy="0"/>
        </a:xfrm>
      </p:grpSpPr>
      <p:sp>
        <p:nvSpPr>
          <p:cNvPr id="189" name="Shape 189"/>
          <p:cNvSpPr txBox="1"/>
          <p:nvPr>
            <p:ph type="title"/>
          </p:nvPr>
        </p:nvSpPr>
        <p:spPr>
          <a:xfrm>
            <a:off x="311700" y="445025"/>
            <a:ext cx="8520600" cy="707400"/>
          </a:xfrm>
          <a:prstGeom prst="rect">
            <a:avLst/>
          </a:prstGeom>
        </p:spPr>
        <p:txBody>
          <a:bodyPr anchorCtr="0" anchor="t" bIns="91425" lIns="91425" rIns="91425" tIns="91425">
            <a:noAutofit/>
          </a:bodyPr>
          <a:lstStyle/>
          <a:p>
            <a:pPr lvl="0" rtl="0">
              <a:spcBef>
                <a:spcPts val="0"/>
              </a:spcBef>
              <a:buNone/>
            </a:pPr>
            <a:r>
              <a:t/>
            </a:r>
            <a:endParaRPr/>
          </a:p>
        </p:txBody>
      </p:sp>
      <p:sp>
        <p:nvSpPr>
          <p:cNvPr id="190" name="Shape 190"/>
          <p:cNvSpPr txBox="1"/>
          <p:nvPr>
            <p:ph idx="1" type="body"/>
          </p:nvPr>
        </p:nvSpPr>
        <p:spPr>
          <a:xfrm>
            <a:off x="311700" y="1266175"/>
            <a:ext cx="4520700" cy="3302700"/>
          </a:xfrm>
          <a:prstGeom prst="rect">
            <a:avLst/>
          </a:prstGeom>
        </p:spPr>
        <p:txBody>
          <a:bodyPr anchorCtr="0" anchor="t" bIns="91425" lIns="91425" rIns="91425" tIns="91425">
            <a:noAutofit/>
          </a:bodyPr>
          <a:lstStyle/>
          <a:p>
            <a:pPr indent="-457200" lvl="0" marL="457200" rtl="0">
              <a:spcBef>
                <a:spcPts val="0"/>
              </a:spcBef>
              <a:spcAft>
                <a:spcPts val="0"/>
              </a:spcAft>
              <a:buClr>
                <a:srgbClr val="0000FF"/>
              </a:buClr>
              <a:buSzPct val="100000"/>
              <a:buFont typeface="Calibri"/>
            </a:pPr>
            <a:r>
              <a:rPr lang="en" sz="3600">
                <a:solidFill>
                  <a:srgbClr val="0000FF"/>
                </a:solidFill>
                <a:latin typeface="Calibri"/>
                <a:ea typeface="Calibri"/>
                <a:cs typeface="Calibri"/>
                <a:sym typeface="Calibri"/>
              </a:rPr>
              <a:t>Could we change our testing to a more hands-on performance-based evaluation?</a:t>
            </a:r>
          </a:p>
        </p:txBody>
      </p:sp>
      <p:sp>
        <p:nvSpPr>
          <p:cNvPr id="191" name="Shape 191"/>
          <p:cNvSpPr txBox="1"/>
          <p:nvPr>
            <p:ph idx="2" type="body"/>
          </p:nvPr>
        </p:nvSpPr>
        <p:spPr>
          <a:xfrm>
            <a:off x="4832400" y="1266175"/>
            <a:ext cx="3999900" cy="3302700"/>
          </a:xfrm>
          <a:prstGeom prst="rect">
            <a:avLst/>
          </a:prstGeom>
        </p:spPr>
        <p:txBody>
          <a:bodyPr anchorCtr="0" anchor="t" bIns="91425" lIns="91425" rIns="91425" tIns="91425">
            <a:noAutofit/>
          </a:bodyPr>
          <a:lstStyle/>
          <a:p>
            <a:pPr lvl="0" rtl="0">
              <a:spcBef>
                <a:spcPts val="0"/>
              </a:spcBef>
              <a:buNone/>
            </a:pPr>
            <a:r>
              <a:t/>
            </a:r>
            <a:endParaRPr sz="3600"/>
          </a:p>
        </p:txBody>
      </p:sp>
      <p:pic>
        <p:nvPicPr>
          <p:cNvPr descr="Density Performance Assessment" id="192" name="Shape 192"/>
          <p:cNvPicPr preferRelativeResize="0"/>
          <p:nvPr/>
        </p:nvPicPr>
        <p:blipFill>
          <a:blip r:embed="rId3">
            <a:alphaModFix/>
          </a:blip>
          <a:stretch>
            <a:fillRect/>
          </a:stretch>
        </p:blipFill>
        <p:spPr>
          <a:xfrm>
            <a:off x="4832400" y="1403425"/>
            <a:ext cx="3673949" cy="31654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 name="Shape 196"/>
        <p:cNvGrpSpPr/>
        <p:nvPr/>
      </p:nvGrpSpPr>
      <p:grpSpPr>
        <a:xfrm>
          <a:off x="0" y="0"/>
          <a:ext cx="0" cy="0"/>
          <a:chOff x="0" y="0"/>
          <a:chExt cx="0" cy="0"/>
        </a:xfrm>
      </p:grpSpPr>
      <p:sp>
        <p:nvSpPr>
          <p:cNvPr id="197" name="Shape 197"/>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t/>
            </a:r>
            <a:endParaRPr/>
          </a:p>
        </p:txBody>
      </p:sp>
      <p:sp>
        <p:nvSpPr>
          <p:cNvPr id="198" name="Shape 198"/>
          <p:cNvSpPr txBox="1"/>
          <p:nvPr>
            <p:ph idx="1" type="body"/>
          </p:nvPr>
        </p:nvSpPr>
        <p:spPr>
          <a:xfrm>
            <a:off x="311700" y="844450"/>
            <a:ext cx="4250400" cy="3724500"/>
          </a:xfrm>
          <a:prstGeom prst="rect">
            <a:avLst/>
          </a:prstGeom>
        </p:spPr>
        <p:txBody>
          <a:bodyPr anchorCtr="0" anchor="t" bIns="91425" lIns="91425" rIns="91425" tIns="91425">
            <a:noAutofit/>
          </a:bodyPr>
          <a:lstStyle/>
          <a:p>
            <a:pPr indent="-419100" lvl="0" marL="457200">
              <a:spcBef>
                <a:spcPts val="0"/>
              </a:spcBef>
              <a:spcAft>
                <a:spcPts val="0"/>
              </a:spcAft>
              <a:buClr>
                <a:srgbClr val="0000FF"/>
              </a:buClr>
              <a:buSzPct val="100000"/>
              <a:buFont typeface="Calibri"/>
            </a:pPr>
            <a:r>
              <a:rPr lang="en" sz="3000">
                <a:solidFill>
                  <a:srgbClr val="0000FF"/>
                </a:solidFill>
                <a:latin typeface="Calibri"/>
                <a:ea typeface="Calibri"/>
                <a:cs typeface="Calibri"/>
                <a:sym typeface="Calibri"/>
              </a:rPr>
              <a:t>Do extended activities deepen understanding at the expense of meeting curriculum requirements?</a:t>
            </a:r>
          </a:p>
        </p:txBody>
      </p:sp>
      <p:sp>
        <p:nvSpPr>
          <p:cNvPr id="199" name="Shape 199"/>
          <p:cNvSpPr txBox="1"/>
          <p:nvPr>
            <p:ph idx="2" type="body"/>
          </p:nvPr>
        </p:nvSpPr>
        <p:spPr>
          <a:xfrm>
            <a:off x="4832400" y="1266175"/>
            <a:ext cx="3999900" cy="3302700"/>
          </a:xfrm>
          <a:prstGeom prst="rect">
            <a:avLst/>
          </a:prstGeom>
        </p:spPr>
        <p:txBody>
          <a:bodyPr anchorCtr="0" anchor="t" bIns="91425" lIns="91425" rIns="91425" tIns="91425">
            <a:noAutofit/>
          </a:bodyPr>
          <a:lstStyle/>
          <a:p>
            <a:pPr lvl="0">
              <a:spcBef>
                <a:spcPts val="0"/>
              </a:spcBef>
              <a:buNone/>
            </a:pPr>
            <a:r>
              <a:t/>
            </a:r>
            <a:endParaRPr/>
          </a:p>
        </p:txBody>
      </p:sp>
      <p:pic>
        <p:nvPicPr>
          <p:cNvPr id="200" name="Shape 200"/>
          <p:cNvPicPr preferRelativeResize="0"/>
          <p:nvPr/>
        </p:nvPicPr>
        <p:blipFill rotWithShape="1">
          <a:blip r:embed="rId3">
            <a:alphaModFix/>
          </a:blip>
          <a:srcRect b="18102" l="27715" r="22391" t="15589"/>
          <a:stretch/>
        </p:blipFill>
        <p:spPr>
          <a:xfrm>
            <a:off x="4628965" y="959552"/>
            <a:ext cx="4313008" cy="32243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x="0" y="0"/>
          <a:ext cx="0" cy="0"/>
          <a:chOff x="0" y="0"/>
          <a:chExt cx="0" cy="0"/>
        </a:xfrm>
      </p:grpSpPr>
      <p:sp>
        <p:nvSpPr>
          <p:cNvPr id="205" name="Shape 205"/>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t/>
            </a:r>
            <a:endParaRPr/>
          </a:p>
        </p:txBody>
      </p:sp>
      <p:sp>
        <p:nvSpPr>
          <p:cNvPr id="206" name="Shape 206"/>
          <p:cNvSpPr txBox="1"/>
          <p:nvPr>
            <p:ph idx="1" type="body"/>
          </p:nvPr>
        </p:nvSpPr>
        <p:spPr>
          <a:xfrm>
            <a:off x="311700" y="1152425"/>
            <a:ext cx="4415100" cy="3302700"/>
          </a:xfrm>
          <a:prstGeom prst="rect">
            <a:avLst/>
          </a:prstGeom>
        </p:spPr>
        <p:txBody>
          <a:bodyPr anchorCtr="0" anchor="t" bIns="91425" lIns="91425" rIns="91425" tIns="91425">
            <a:noAutofit/>
          </a:bodyPr>
          <a:lstStyle/>
          <a:p>
            <a:pPr indent="-381000" lvl="0" marL="457200">
              <a:spcBef>
                <a:spcPts val="0"/>
              </a:spcBef>
              <a:spcAft>
                <a:spcPts val="0"/>
              </a:spcAft>
              <a:buClr>
                <a:srgbClr val="0000FF"/>
              </a:buClr>
              <a:buSzPct val="100000"/>
              <a:buFont typeface="Calibri"/>
            </a:pPr>
            <a:r>
              <a:rPr lang="en" sz="2400">
                <a:solidFill>
                  <a:srgbClr val="0000FF"/>
                </a:solidFill>
                <a:latin typeface="Calibri"/>
                <a:ea typeface="Calibri"/>
                <a:cs typeface="Calibri"/>
                <a:sym typeface="Calibri"/>
              </a:rPr>
              <a:t>Will the project-based component of our research - aquaponics - appeal to a wide range of students or just the students who see themselves as ‘science stars’?</a:t>
            </a:r>
          </a:p>
        </p:txBody>
      </p:sp>
      <p:sp>
        <p:nvSpPr>
          <p:cNvPr id="207" name="Shape 207"/>
          <p:cNvSpPr txBox="1"/>
          <p:nvPr>
            <p:ph idx="2" type="body"/>
          </p:nvPr>
        </p:nvSpPr>
        <p:spPr>
          <a:xfrm>
            <a:off x="4832400" y="1266175"/>
            <a:ext cx="3999900" cy="3302700"/>
          </a:xfrm>
          <a:prstGeom prst="rect">
            <a:avLst/>
          </a:prstGeom>
        </p:spPr>
        <p:txBody>
          <a:bodyPr anchorCtr="0" anchor="t" bIns="91425" lIns="91425" rIns="91425" tIns="91425">
            <a:noAutofit/>
          </a:bodyPr>
          <a:lstStyle/>
          <a:p>
            <a:pPr lvl="0">
              <a:spcBef>
                <a:spcPts val="0"/>
              </a:spcBef>
              <a:buNone/>
            </a:pPr>
            <a:r>
              <a:t/>
            </a:r>
            <a:endParaRPr/>
          </a:p>
        </p:txBody>
      </p:sp>
      <p:pic>
        <p:nvPicPr>
          <p:cNvPr descr="IMG_1581.JPG" id="208" name="Shape 208"/>
          <p:cNvPicPr preferRelativeResize="0"/>
          <p:nvPr/>
        </p:nvPicPr>
        <p:blipFill>
          <a:blip r:embed="rId3">
            <a:alphaModFix/>
          </a:blip>
          <a:stretch>
            <a:fillRect/>
          </a:stretch>
        </p:blipFill>
        <p:spPr>
          <a:xfrm>
            <a:off x="4613400" y="1152425"/>
            <a:ext cx="4166251" cy="31246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 name="Shape 212"/>
        <p:cNvGrpSpPr/>
        <p:nvPr/>
      </p:nvGrpSpPr>
      <p:grpSpPr>
        <a:xfrm>
          <a:off x="0" y="0"/>
          <a:ext cx="0" cy="0"/>
          <a:chOff x="0" y="0"/>
          <a:chExt cx="0" cy="0"/>
        </a:xfrm>
      </p:grpSpPr>
      <p:sp>
        <p:nvSpPr>
          <p:cNvPr id="213" name="Shape 213"/>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t/>
            </a:r>
            <a:endParaRPr/>
          </a:p>
        </p:txBody>
      </p:sp>
      <p:sp>
        <p:nvSpPr>
          <p:cNvPr id="214" name="Shape 214"/>
          <p:cNvSpPr txBox="1"/>
          <p:nvPr>
            <p:ph idx="1" type="body"/>
          </p:nvPr>
        </p:nvSpPr>
        <p:spPr>
          <a:xfrm>
            <a:off x="311700" y="1266175"/>
            <a:ext cx="4285800" cy="3302700"/>
          </a:xfrm>
          <a:prstGeom prst="rect">
            <a:avLst/>
          </a:prstGeom>
        </p:spPr>
        <p:txBody>
          <a:bodyPr anchorCtr="0" anchor="t" bIns="91425" lIns="91425" rIns="91425" tIns="91425">
            <a:noAutofit/>
          </a:bodyPr>
          <a:lstStyle/>
          <a:p>
            <a:pPr indent="-381000" lvl="0" marL="457200">
              <a:spcBef>
                <a:spcPts val="0"/>
              </a:spcBef>
              <a:buClr>
                <a:srgbClr val="0000FF"/>
              </a:buClr>
              <a:buSzPct val="100000"/>
            </a:pPr>
            <a:r>
              <a:rPr lang="en" sz="2400">
                <a:solidFill>
                  <a:srgbClr val="0000FF"/>
                </a:solidFill>
              </a:rPr>
              <a:t>How do you make inquiry student-centered?</a:t>
            </a:r>
          </a:p>
        </p:txBody>
      </p:sp>
      <p:sp>
        <p:nvSpPr>
          <p:cNvPr id="215" name="Shape 215"/>
          <p:cNvSpPr txBox="1"/>
          <p:nvPr>
            <p:ph idx="2" type="body"/>
          </p:nvPr>
        </p:nvSpPr>
        <p:spPr>
          <a:xfrm>
            <a:off x="4832400" y="1266175"/>
            <a:ext cx="3999900" cy="33027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 name="Shape 219"/>
        <p:cNvGrpSpPr/>
        <p:nvPr/>
      </p:nvGrpSpPr>
      <p:grpSpPr>
        <a:xfrm>
          <a:off x="0" y="0"/>
          <a:ext cx="0" cy="0"/>
          <a:chOff x="0" y="0"/>
          <a:chExt cx="0" cy="0"/>
        </a:xfrm>
      </p:grpSpPr>
      <p:sp>
        <p:nvSpPr>
          <p:cNvPr id="220" name="Shape 220"/>
          <p:cNvSpPr txBox="1"/>
          <p:nvPr>
            <p:ph type="title"/>
          </p:nvPr>
        </p:nvSpPr>
        <p:spPr>
          <a:xfrm>
            <a:off x="311700" y="814800"/>
            <a:ext cx="8571300" cy="942000"/>
          </a:xfrm>
          <a:prstGeom prst="rect">
            <a:avLst/>
          </a:prstGeom>
        </p:spPr>
        <p:txBody>
          <a:bodyPr anchorCtr="0" anchor="ctr" bIns="91425" lIns="91425" rIns="91425" tIns="91425">
            <a:noAutofit/>
          </a:bodyPr>
          <a:lstStyle/>
          <a:p>
            <a:pPr lvl="0">
              <a:spcBef>
                <a:spcPts val="0"/>
              </a:spcBef>
              <a:buNone/>
            </a:pPr>
            <a:r>
              <a:rPr lang="en"/>
              <a:t>Ethical Considerations</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sp>
        <p:nvSpPr>
          <p:cNvPr id="225" name="Shape 225"/>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Introductions and communication</a:t>
            </a:r>
          </a:p>
        </p:txBody>
      </p:sp>
      <p:sp>
        <p:nvSpPr>
          <p:cNvPr id="226" name="Shape 226"/>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228600" lvl="0" marL="457200" rtl="0">
              <a:spcBef>
                <a:spcPts val="0"/>
              </a:spcBef>
            </a:pPr>
            <a:r>
              <a:rPr lang="en"/>
              <a:t>Curriculum night   </a:t>
            </a:r>
          </a:p>
          <a:p>
            <a:pPr indent="-228600" lvl="0" marL="457200" rtl="0">
              <a:spcBef>
                <a:spcPts val="0"/>
              </a:spcBef>
            </a:pPr>
            <a:r>
              <a:rPr lang="en"/>
              <a:t>Consent forms </a:t>
            </a:r>
          </a:p>
          <a:p>
            <a:pPr indent="-228600" lvl="0" marL="457200" rtl="0">
              <a:spcBef>
                <a:spcPts val="0"/>
              </a:spcBef>
            </a:pPr>
            <a:r>
              <a:rPr lang="en"/>
              <a:t>Personal websites, </a:t>
            </a:r>
          </a:p>
          <a:p>
            <a:pPr indent="-228600" lvl="0" marL="457200" rtl="0">
              <a:spcBef>
                <a:spcPts val="0"/>
              </a:spcBef>
            </a:pPr>
            <a:r>
              <a:rPr lang="en"/>
              <a:t>Google Classroom  </a:t>
            </a:r>
          </a:p>
          <a:p>
            <a:pPr indent="-228600" lvl="0" marL="457200" rtl="0">
              <a:spcBef>
                <a:spcPts val="0"/>
              </a:spcBef>
            </a:pPr>
            <a:r>
              <a:rPr lang="en"/>
              <a:t>Twitter </a:t>
            </a:r>
            <a:br>
              <a:rPr lang="en"/>
            </a:br>
            <a:r>
              <a:rPr b="1" lang="en"/>
              <a:t>@sciencemercer , @HTHaquaponics, @GlennNormore, </a:t>
            </a:r>
            <a:br>
              <a:rPr lang="en"/>
            </a:br>
            <a:r>
              <a:rPr lang="en"/>
              <a:t> </a:t>
            </a:r>
          </a:p>
          <a:p>
            <a:pPr lvl="0">
              <a:spcBef>
                <a:spcPts val="0"/>
              </a:spcBef>
              <a:buNone/>
            </a:pPr>
            <a:r>
              <a:rPr lang="en" u="sng">
                <a:solidFill>
                  <a:schemeClr val="hlink"/>
                </a:solidFill>
                <a:hlinkClick r:id="rId3"/>
              </a:rPr>
              <a:t>https://twitter.com/hthaquaponics</a:t>
            </a:r>
          </a:p>
        </p:txBody>
      </p:sp>
      <p:pic>
        <p:nvPicPr>
          <p:cNvPr id="227" name="Shape 227"/>
          <p:cNvPicPr preferRelativeResize="0"/>
          <p:nvPr/>
        </p:nvPicPr>
        <p:blipFill>
          <a:blip r:embed="rId4">
            <a:alphaModFix/>
          </a:blip>
          <a:stretch>
            <a:fillRect/>
          </a:stretch>
        </p:blipFill>
        <p:spPr>
          <a:xfrm>
            <a:off x="7671794" y="1512619"/>
            <a:ext cx="1160499" cy="1160499"/>
          </a:xfrm>
          <a:prstGeom prst="rect">
            <a:avLst/>
          </a:prstGeom>
          <a:noFill/>
          <a:ln>
            <a:noFill/>
          </a:ln>
        </p:spPr>
      </p:pic>
      <p:pic>
        <p:nvPicPr>
          <p:cNvPr id="228" name="Shape 228"/>
          <p:cNvPicPr preferRelativeResize="0"/>
          <p:nvPr/>
        </p:nvPicPr>
        <p:blipFill>
          <a:blip r:embed="rId5">
            <a:alphaModFix/>
          </a:blip>
          <a:stretch>
            <a:fillRect/>
          </a:stretch>
        </p:blipFill>
        <p:spPr>
          <a:xfrm>
            <a:off x="4495119" y="1456750"/>
            <a:ext cx="2600475" cy="1272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x="0" y="0"/>
          <a:ext cx="0" cy="0"/>
          <a:chOff x="0" y="0"/>
          <a:chExt cx="0" cy="0"/>
        </a:xfrm>
      </p:grpSpPr>
      <p:sp>
        <p:nvSpPr>
          <p:cNvPr id="233" name="Shape 233"/>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Introductions and communication</a:t>
            </a:r>
          </a:p>
        </p:txBody>
      </p:sp>
      <p:sp>
        <p:nvSpPr>
          <p:cNvPr id="234" name="Shape 234"/>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228600" lvl="0" marL="457200">
              <a:spcBef>
                <a:spcPts val="0"/>
              </a:spcBef>
            </a:pPr>
            <a:r>
              <a:rPr lang="en"/>
              <a:t>Students and parents enjoyed seeing videos of themselves/their children explaining things they had learned.</a:t>
            </a:r>
            <a:br>
              <a:rPr lang="en"/>
            </a:br>
          </a:p>
        </p:txBody>
      </p:sp>
      <p:sp>
        <p:nvSpPr>
          <p:cNvPr id="235" name="Shape 235" title="Ballon Pop- Pressure">
            <a:hlinkClick r:id="rId3"/>
          </p:cNvPr>
          <p:cNvSpPr/>
          <p:nvPr/>
        </p:nvSpPr>
        <p:spPr>
          <a:xfrm>
            <a:off x="2340850" y="1975875"/>
            <a:ext cx="3987099" cy="2990324"/>
          </a:xfrm>
          <a:prstGeom prst="rect">
            <a:avLst/>
          </a:prstGeom>
          <a:blipFill>
            <a:blip r:embed="rId4">
              <a:alphaModFix/>
            </a:blip>
            <a:stretch>
              <a:fillRect/>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9" name="Shape 239"/>
        <p:cNvGrpSpPr/>
        <p:nvPr/>
      </p:nvGrpSpPr>
      <p:grpSpPr>
        <a:xfrm>
          <a:off x="0" y="0"/>
          <a:ext cx="0" cy="0"/>
          <a:chOff x="0" y="0"/>
          <a:chExt cx="0" cy="0"/>
        </a:xfrm>
      </p:grpSpPr>
      <p:sp>
        <p:nvSpPr>
          <p:cNvPr id="240" name="Shape 240"/>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Permissions</a:t>
            </a:r>
          </a:p>
        </p:txBody>
      </p:sp>
      <p:sp>
        <p:nvSpPr>
          <p:cNvPr id="241" name="Shape 241"/>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Permissions forms</a:t>
            </a:r>
          </a:p>
          <a:p>
            <a:pPr indent="-228600" lvl="0" marL="457200">
              <a:lnSpc>
                <a:spcPct val="150000"/>
              </a:lnSpc>
              <a:spcBef>
                <a:spcPts val="0"/>
              </a:spcBef>
            </a:pPr>
            <a:r>
              <a:rPr lang="en"/>
              <a:t>A parent information letter and consent </a:t>
            </a:r>
          </a:p>
        </p:txBody>
      </p:sp>
      <p:pic>
        <p:nvPicPr>
          <p:cNvPr id="242" name="Shape 242"/>
          <p:cNvPicPr preferRelativeResize="0"/>
          <p:nvPr/>
        </p:nvPicPr>
        <p:blipFill>
          <a:blip r:embed="rId3">
            <a:alphaModFix/>
          </a:blip>
          <a:stretch>
            <a:fillRect/>
          </a:stretch>
        </p:blipFill>
        <p:spPr>
          <a:xfrm>
            <a:off x="2709850" y="2694875"/>
            <a:ext cx="3724275" cy="1771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6" name="Shape 246"/>
        <p:cNvGrpSpPr/>
        <p:nvPr/>
      </p:nvGrpSpPr>
      <p:grpSpPr>
        <a:xfrm>
          <a:off x="0" y="0"/>
          <a:ext cx="0" cy="0"/>
          <a:chOff x="0" y="0"/>
          <a:chExt cx="0" cy="0"/>
        </a:xfrm>
      </p:grpSpPr>
      <p:sp>
        <p:nvSpPr>
          <p:cNvPr id="247" name="Shape 247"/>
          <p:cNvSpPr txBox="1"/>
          <p:nvPr>
            <p:ph type="title"/>
          </p:nvPr>
        </p:nvSpPr>
        <p:spPr>
          <a:xfrm>
            <a:off x="311700" y="814800"/>
            <a:ext cx="8571300" cy="942000"/>
          </a:xfrm>
          <a:prstGeom prst="rect">
            <a:avLst/>
          </a:prstGeom>
        </p:spPr>
        <p:txBody>
          <a:bodyPr anchorCtr="0" anchor="ctr" bIns="91425" lIns="91425" rIns="91425" tIns="91425">
            <a:noAutofit/>
          </a:bodyPr>
          <a:lstStyle/>
          <a:p>
            <a:pPr lvl="0">
              <a:spcBef>
                <a:spcPts val="0"/>
              </a:spcBef>
              <a:buNone/>
            </a:pPr>
            <a:r>
              <a:rPr lang="en"/>
              <a:t>Planning</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 name="Shape 76"/>
        <p:cNvGrpSpPr/>
        <p:nvPr/>
      </p:nvGrpSpPr>
      <p:grpSpPr>
        <a:xfrm>
          <a:off x="0" y="0"/>
          <a:ext cx="0" cy="0"/>
          <a:chOff x="0" y="0"/>
          <a:chExt cx="0" cy="0"/>
        </a:xfrm>
      </p:grpSpPr>
      <p:sp>
        <p:nvSpPr>
          <p:cNvPr id="77" name="Shape 77"/>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Holy Trinity High School</a:t>
            </a:r>
          </a:p>
        </p:txBody>
      </p:sp>
      <p:sp>
        <p:nvSpPr>
          <p:cNvPr id="78" name="Shape 78"/>
          <p:cNvSpPr txBox="1"/>
          <p:nvPr>
            <p:ph idx="1" type="body"/>
          </p:nvPr>
        </p:nvSpPr>
        <p:spPr>
          <a:xfrm>
            <a:off x="311700" y="1266325"/>
            <a:ext cx="8520600" cy="3302700"/>
          </a:xfrm>
          <a:prstGeom prst="rect">
            <a:avLst/>
          </a:prstGeom>
        </p:spPr>
        <p:txBody>
          <a:bodyPr anchorCtr="0" anchor="t" bIns="91425" lIns="91425" rIns="91425" tIns="91425">
            <a:noAutofit/>
          </a:bodyPr>
          <a:lstStyle/>
          <a:p>
            <a:pPr lvl="0">
              <a:spcBef>
                <a:spcPts val="0"/>
              </a:spcBef>
              <a:buNone/>
            </a:pPr>
            <a:r>
              <a:t/>
            </a:r>
            <a:endParaRPr/>
          </a:p>
        </p:txBody>
      </p:sp>
      <p:pic>
        <p:nvPicPr>
          <p:cNvPr id="79" name="Shape 79"/>
          <p:cNvPicPr preferRelativeResize="0"/>
          <p:nvPr/>
        </p:nvPicPr>
        <p:blipFill>
          <a:blip r:embed="rId3">
            <a:alphaModFix/>
          </a:blip>
          <a:stretch>
            <a:fillRect/>
          </a:stretch>
        </p:blipFill>
        <p:spPr>
          <a:xfrm>
            <a:off x="871287" y="1266325"/>
            <a:ext cx="6962775" cy="3524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x="0" y="0"/>
          <a:ext cx="0" cy="0"/>
          <a:chOff x="0" y="0"/>
          <a:chExt cx="0" cy="0"/>
        </a:xfrm>
      </p:grpSpPr>
      <p:sp>
        <p:nvSpPr>
          <p:cNvPr id="252" name="Shape 252"/>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Planning Activities</a:t>
            </a:r>
          </a:p>
        </p:txBody>
      </p:sp>
      <p:sp>
        <p:nvSpPr>
          <p:cNvPr id="253" name="Shape 253"/>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Thomas Walsh and Karen Goodnough</a:t>
            </a:r>
          </a:p>
          <a:p>
            <a:pPr indent="-228600" lvl="0" marL="457200" rtl="0">
              <a:lnSpc>
                <a:spcPct val="150000"/>
              </a:lnSpc>
              <a:spcBef>
                <a:spcPts val="0"/>
              </a:spcBef>
            </a:pPr>
            <a:r>
              <a:rPr lang="en"/>
              <a:t>Articles and websites </a:t>
            </a:r>
          </a:p>
          <a:p>
            <a:pPr indent="-228600" lvl="0" marL="457200" rtl="0">
              <a:lnSpc>
                <a:spcPct val="150000"/>
              </a:lnSpc>
              <a:spcBef>
                <a:spcPts val="0"/>
              </a:spcBef>
            </a:pPr>
            <a:r>
              <a:rPr lang="en"/>
              <a:t>Discussions </a:t>
            </a:r>
          </a:p>
          <a:p>
            <a:pPr indent="-228600" lvl="0" marL="457200" rtl="0">
              <a:lnSpc>
                <a:spcPct val="150000"/>
              </a:lnSpc>
              <a:spcBef>
                <a:spcPts val="0"/>
              </a:spcBef>
            </a:pPr>
            <a:r>
              <a:rPr lang="en"/>
              <a:t>Experiences and backgrounds throughout our careers. </a:t>
            </a:r>
          </a:p>
        </p:txBody>
      </p:sp>
      <p:pic>
        <p:nvPicPr>
          <p:cNvPr id="254" name="Shape 254"/>
          <p:cNvPicPr preferRelativeResize="0"/>
          <p:nvPr/>
        </p:nvPicPr>
        <p:blipFill>
          <a:blip r:embed="rId3">
            <a:alphaModFix/>
          </a:blip>
          <a:stretch>
            <a:fillRect/>
          </a:stretch>
        </p:blipFill>
        <p:spPr>
          <a:xfrm>
            <a:off x="3150337" y="3071525"/>
            <a:ext cx="2733675" cy="1676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 name="Shape 258"/>
        <p:cNvGrpSpPr/>
        <p:nvPr/>
      </p:nvGrpSpPr>
      <p:grpSpPr>
        <a:xfrm>
          <a:off x="0" y="0"/>
          <a:ext cx="0" cy="0"/>
          <a:chOff x="0" y="0"/>
          <a:chExt cx="0" cy="0"/>
        </a:xfrm>
      </p:grpSpPr>
      <p:sp>
        <p:nvSpPr>
          <p:cNvPr id="259" name="Shape 259"/>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Literature guidance</a:t>
            </a:r>
          </a:p>
        </p:txBody>
      </p:sp>
      <p:sp>
        <p:nvSpPr>
          <p:cNvPr id="260" name="Shape 260"/>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228600" lvl="0" marL="457200" rtl="0">
              <a:lnSpc>
                <a:spcPct val="200000"/>
              </a:lnSpc>
              <a:spcBef>
                <a:spcPts val="0"/>
              </a:spcBef>
            </a:pPr>
            <a:r>
              <a:rPr lang="en"/>
              <a:t>Planning and implementation. </a:t>
            </a:r>
          </a:p>
          <a:p>
            <a:pPr indent="-228600" lvl="0" marL="457200">
              <a:lnSpc>
                <a:spcPct val="200000"/>
              </a:lnSpc>
              <a:spcBef>
                <a:spcPts val="0"/>
              </a:spcBef>
            </a:pPr>
            <a:r>
              <a:rPr lang="en"/>
              <a:t>New ways of teaching and learning.</a:t>
            </a:r>
          </a:p>
        </p:txBody>
      </p:sp>
      <p:pic>
        <p:nvPicPr>
          <p:cNvPr descr="IMG_1466.JPG" id="261" name="Shape 261"/>
          <p:cNvPicPr preferRelativeResize="0"/>
          <p:nvPr/>
        </p:nvPicPr>
        <p:blipFill>
          <a:blip r:embed="rId3">
            <a:alphaModFix/>
          </a:blip>
          <a:stretch>
            <a:fillRect/>
          </a:stretch>
        </p:blipFill>
        <p:spPr>
          <a:xfrm>
            <a:off x="572725" y="2401750"/>
            <a:ext cx="3211386" cy="2408551"/>
          </a:xfrm>
          <a:prstGeom prst="rect">
            <a:avLst/>
          </a:prstGeom>
          <a:noFill/>
          <a:ln>
            <a:noFill/>
          </a:ln>
        </p:spPr>
      </p:pic>
      <p:pic>
        <p:nvPicPr>
          <p:cNvPr descr="IMG_5605.JPG" id="262" name="Shape 262"/>
          <p:cNvPicPr preferRelativeResize="0"/>
          <p:nvPr/>
        </p:nvPicPr>
        <p:blipFill>
          <a:blip r:embed="rId4">
            <a:alphaModFix/>
          </a:blip>
          <a:stretch>
            <a:fillRect/>
          </a:stretch>
        </p:blipFill>
        <p:spPr>
          <a:xfrm>
            <a:off x="4397750" y="2401752"/>
            <a:ext cx="4216550" cy="2215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x="0" y="0"/>
          <a:ext cx="0" cy="0"/>
          <a:chOff x="0" y="0"/>
          <a:chExt cx="0" cy="0"/>
        </a:xfrm>
      </p:grpSpPr>
      <p:sp>
        <p:nvSpPr>
          <p:cNvPr id="267" name="Shape 267"/>
          <p:cNvSpPr txBox="1"/>
          <p:nvPr>
            <p:ph type="title"/>
          </p:nvPr>
        </p:nvSpPr>
        <p:spPr>
          <a:xfrm>
            <a:off x="490250" y="526350"/>
            <a:ext cx="8180400" cy="4090800"/>
          </a:xfrm>
          <a:prstGeom prst="rect">
            <a:avLst/>
          </a:prstGeom>
        </p:spPr>
        <p:txBody>
          <a:bodyPr anchorCtr="0" anchor="ctr" bIns="91425" lIns="91425" rIns="91425" tIns="91425">
            <a:noAutofit/>
          </a:bodyPr>
          <a:lstStyle/>
          <a:p>
            <a:pPr lvl="0" rtl="0">
              <a:spcBef>
                <a:spcPts val="0"/>
              </a:spcBef>
              <a:buNone/>
            </a:pPr>
            <a:r>
              <a:rPr lang="en" sz="3600">
                <a:solidFill>
                  <a:srgbClr val="000000"/>
                </a:solidFill>
                <a:latin typeface="Arial"/>
                <a:ea typeface="Arial"/>
                <a:cs typeface="Arial"/>
                <a:sym typeface="Arial"/>
              </a:rPr>
              <a:t>“Students’ motivation in learning science was enhanced if the teacher made science concepts related to daily life, provided hands-on activities for students to manipulate, and created the opportunities for group discussion on the content” (Tuan et al., 2003, p. 5)</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1" name="Shape 271"/>
        <p:cNvGrpSpPr/>
        <p:nvPr/>
      </p:nvGrpSpPr>
      <p:grpSpPr>
        <a:xfrm>
          <a:off x="0" y="0"/>
          <a:ext cx="0" cy="0"/>
          <a:chOff x="0" y="0"/>
          <a:chExt cx="0" cy="0"/>
        </a:xfrm>
      </p:grpSpPr>
      <p:sp>
        <p:nvSpPr>
          <p:cNvPr id="272" name="Shape 272"/>
          <p:cNvSpPr txBox="1"/>
          <p:nvPr>
            <p:ph type="title"/>
          </p:nvPr>
        </p:nvSpPr>
        <p:spPr>
          <a:xfrm>
            <a:off x="311700" y="814800"/>
            <a:ext cx="8571300" cy="942000"/>
          </a:xfrm>
          <a:prstGeom prst="rect">
            <a:avLst/>
          </a:prstGeom>
        </p:spPr>
        <p:txBody>
          <a:bodyPr anchorCtr="0" anchor="ctr" bIns="91425" lIns="91425" rIns="91425" tIns="91425">
            <a:noAutofit/>
          </a:bodyPr>
          <a:lstStyle/>
          <a:p>
            <a:pPr lvl="0">
              <a:spcBef>
                <a:spcPts val="0"/>
              </a:spcBef>
              <a:buNone/>
            </a:pPr>
            <a:r>
              <a:rPr lang="en"/>
              <a:t>Implementation</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6" name="Shape 276"/>
        <p:cNvGrpSpPr/>
        <p:nvPr/>
      </p:nvGrpSpPr>
      <p:grpSpPr>
        <a:xfrm>
          <a:off x="0" y="0"/>
          <a:ext cx="0" cy="0"/>
          <a:chOff x="0" y="0"/>
          <a:chExt cx="0" cy="0"/>
        </a:xfrm>
      </p:grpSpPr>
      <p:sp>
        <p:nvSpPr>
          <p:cNvPr id="277" name="Shape 277"/>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Basic Steps</a:t>
            </a:r>
          </a:p>
        </p:txBody>
      </p:sp>
      <p:sp>
        <p:nvSpPr>
          <p:cNvPr id="278" name="Shape 278"/>
          <p:cNvSpPr txBox="1"/>
          <p:nvPr>
            <p:ph idx="1" type="body"/>
          </p:nvPr>
        </p:nvSpPr>
        <p:spPr>
          <a:xfrm>
            <a:off x="311700" y="1266325"/>
            <a:ext cx="8520600" cy="3302700"/>
          </a:xfrm>
          <a:prstGeom prst="rect">
            <a:avLst/>
          </a:prstGeom>
          <a:ln>
            <a:noFill/>
          </a:ln>
        </p:spPr>
        <p:txBody>
          <a:bodyPr anchorCtr="0" anchor="t" bIns="91425" lIns="91425" rIns="91425" tIns="91425">
            <a:noAutofit/>
          </a:bodyPr>
          <a:lstStyle/>
          <a:p>
            <a:pPr indent="-228600" lvl="0" marL="457200" rtl="0">
              <a:lnSpc>
                <a:spcPct val="150000"/>
              </a:lnSpc>
              <a:spcBef>
                <a:spcPts val="0"/>
              </a:spcBef>
            </a:pPr>
            <a:r>
              <a:rPr lang="en"/>
              <a:t>Provided a </a:t>
            </a:r>
            <a:r>
              <a:rPr lang="en">
                <a:solidFill>
                  <a:srgbClr val="FF0000"/>
                </a:solidFill>
              </a:rPr>
              <a:t>probe </a:t>
            </a:r>
            <a:r>
              <a:rPr lang="en"/>
              <a:t>for our students. </a:t>
            </a:r>
          </a:p>
          <a:p>
            <a:pPr indent="-228600" lvl="0" marL="457200" rtl="0">
              <a:lnSpc>
                <a:spcPct val="150000"/>
              </a:lnSpc>
              <a:spcBef>
                <a:spcPts val="0"/>
              </a:spcBef>
            </a:pPr>
            <a:r>
              <a:rPr lang="en"/>
              <a:t>Organized our items for our lessons and created  classroom bins</a:t>
            </a:r>
          </a:p>
          <a:p>
            <a:pPr indent="-228600" lvl="0" marL="457200" rtl="0">
              <a:lnSpc>
                <a:spcPct val="150000"/>
              </a:lnSpc>
              <a:spcBef>
                <a:spcPts val="0"/>
              </a:spcBef>
            </a:pPr>
            <a:r>
              <a:rPr lang="en"/>
              <a:t>Groups of 3-4 </a:t>
            </a:r>
          </a:p>
          <a:p>
            <a:pPr indent="-228600" lvl="0" marL="457200">
              <a:lnSpc>
                <a:spcPct val="150000"/>
              </a:lnSpc>
              <a:spcBef>
                <a:spcPts val="0"/>
              </a:spcBef>
            </a:pPr>
            <a:r>
              <a:rPr lang="en"/>
              <a:t>Little direction but worked as a team to explore the topic of the day. </a:t>
            </a:r>
            <a:br>
              <a:rPr lang="en"/>
            </a:br>
          </a:p>
        </p:txBody>
      </p:sp>
      <p:pic>
        <p:nvPicPr>
          <p:cNvPr descr="IMG_7258.JPG" id="279" name="Shape 279"/>
          <p:cNvPicPr preferRelativeResize="0"/>
          <p:nvPr/>
        </p:nvPicPr>
        <p:blipFill>
          <a:blip r:embed="rId3">
            <a:alphaModFix/>
          </a:blip>
          <a:stretch>
            <a:fillRect/>
          </a:stretch>
        </p:blipFill>
        <p:spPr>
          <a:xfrm>
            <a:off x="4814848" y="2981675"/>
            <a:ext cx="1548576" cy="2064773"/>
          </a:xfrm>
          <a:prstGeom prst="rect">
            <a:avLst/>
          </a:prstGeom>
          <a:noFill/>
          <a:ln>
            <a:noFill/>
          </a:ln>
        </p:spPr>
      </p:pic>
      <p:pic>
        <p:nvPicPr>
          <p:cNvPr descr="IMG_7260.JPG" id="280" name="Shape 280"/>
          <p:cNvPicPr preferRelativeResize="0"/>
          <p:nvPr/>
        </p:nvPicPr>
        <p:blipFill>
          <a:blip r:embed="rId4">
            <a:alphaModFix/>
          </a:blip>
          <a:stretch>
            <a:fillRect/>
          </a:stretch>
        </p:blipFill>
        <p:spPr>
          <a:xfrm>
            <a:off x="1143000" y="2981672"/>
            <a:ext cx="2753049" cy="20647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4" name="Shape 284"/>
        <p:cNvGrpSpPr/>
        <p:nvPr/>
      </p:nvGrpSpPr>
      <p:grpSpPr>
        <a:xfrm>
          <a:off x="0" y="0"/>
          <a:ext cx="0" cy="0"/>
          <a:chOff x="0" y="0"/>
          <a:chExt cx="0" cy="0"/>
        </a:xfrm>
      </p:grpSpPr>
      <p:sp>
        <p:nvSpPr>
          <p:cNvPr id="285" name="Shape 285"/>
          <p:cNvSpPr txBox="1"/>
          <p:nvPr>
            <p:ph type="title"/>
          </p:nvPr>
        </p:nvSpPr>
        <p:spPr>
          <a:xfrm>
            <a:off x="311700" y="1304850"/>
            <a:ext cx="8520600" cy="1538400"/>
          </a:xfrm>
          <a:prstGeom prst="rect">
            <a:avLst/>
          </a:prstGeom>
        </p:spPr>
        <p:txBody>
          <a:bodyPr anchorCtr="0" anchor="ctr" bIns="91425" lIns="91425" rIns="91425" tIns="91425">
            <a:noAutofit/>
          </a:bodyPr>
          <a:lstStyle/>
          <a:p>
            <a:pPr lvl="0">
              <a:spcBef>
                <a:spcPts val="0"/>
              </a:spcBef>
              <a:buNone/>
            </a:pPr>
            <a:r>
              <a:rPr lang="en"/>
              <a:t>Activity!</a:t>
            </a:r>
          </a:p>
        </p:txBody>
      </p:sp>
      <p:sp>
        <p:nvSpPr>
          <p:cNvPr id="286" name="Shape 286"/>
          <p:cNvSpPr txBox="1"/>
          <p:nvPr>
            <p:ph idx="1" type="body"/>
          </p:nvPr>
        </p:nvSpPr>
        <p:spPr>
          <a:xfrm>
            <a:off x="311700" y="2995650"/>
            <a:ext cx="8520600" cy="1071600"/>
          </a:xfrm>
          <a:prstGeom prst="rect">
            <a:avLst/>
          </a:prstGeom>
        </p:spPr>
        <p:txBody>
          <a:bodyPr anchorCtr="0" anchor="t" bIns="91425" lIns="91425" rIns="91425" tIns="91425">
            <a:noAutofit/>
          </a:bodyPr>
          <a:lstStyle/>
          <a:p>
            <a:pPr lvl="0">
              <a:spcBef>
                <a:spcPts val="0"/>
              </a:spcBef>
              <a:buNone/>
            </a:pPr>
            <a:r>
              <a:rPr lang="en"/>
              <a:t>Performance Assessment </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0" name="Shape 290"/>
        <p:cNvGrpSpPr/>
        <p:nvPr/>
      </p:nvGrpSpPr>
      <p:grpSpPr>
        <a:xfrm>
          <a:off x="0" y="0"/>
          <a:ext cx="0" cy="0"/>
          <a:chOff x="0" y="0"/>
          <a:chExt cx="0" cy="0"/>
        </a:xfrm>
      </p:grpSpPr>
      <p:sp>
        <p:nvSpPr>
          <p:cNvPr id="291" name="Shape 291"/>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Solids, Liquids and Gases (PTM)</a:t>
            </a:r>
          </a:p>
        </p:txBody>
      </p:sp>
      <p:pic>
        <p:nvPicPr>
          <p:cNvPr id="292" name="Shape 292"/>
          <p:cNvPicPr preferRelativeResize="0"/>
          <p:nvPr/>
        </p:nvPicPr>
        <p:blipFill>
          <a:blip r:embed="rId3">
            <a:alphaModFix/>
          </a:blip>
          <a:stretch>
            <a:fillRect/>
          </a:stretch>
        </p:blipFill>
        <p:spPr>
          <a:xfrm>
            <a:off x="152400" y="152400"/>
            <a:ext cx="3872174" cy="2904124"/>
          </a:xfrm>
          <a:prstGeom prst="rect">
            <a:avLst/>
          </a:prstGeom>
          <a:noFill/>
          <a:ln>
            <a:noFill/>
          </a:ln>
        </p:spPr>
      </p:pic>
      <p:pic>
        <p:nvPicPr>
          <p:cNvPr id="293" name="Shape 293"/>
          <p:cNvPicPr preferRelativeResize="0"/>
          <p:nvPr/>
        </p:nvPicPr>
        <p:blipFill>
          <a:blip r:embed="rId4">
            <a:alphaModFix/>
          </a:blip>
          <a:stretch>
            <a:fillRect/>
          </a:stretch>
        </p:blipFill>
        <p:spPr>
          <a:xfrm>
            <a:off x="5100074" y="152400"/>
            <a:ext cx="3743149" cy="2807375"/>
          </a:xfrm>
          <a:prstGeom prst="rect">
            <a:avLst/>
          </a:prstGeom>
          <a:noFill/>
          <a:ln>
            <a:noFill/>
          </a:ln>
        </p:spPr>
      </p:pic>
      <p:pic>
        <p:nvPicPr>
          <p:cNvPr descr="IMG_5560.JPG" id="294" name="Shape 294"/>
          <p:cNvPicPr preferRelativeResize="0"/>
          <p:nvPr/>
        </p:nvPicPr>
        <p:blipFill>
          <a:blip r:embed="rId5">
            <a:alphaModFix/>
          </a:blip>
          <a:stretch>
            <a:fillRect/>
          </a:stretch>
        </p:blipFill>
        <p:spPr>
          <a:xfrm rot="5400000">
            <a:off x="3708000" y="1360749"/>
            <a:ext cx="2230725" cy="29742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8" name="Shape 298"/>
        <p:cNvGrpSpPr/>
        <p:nvPr/>
      </p:nvGrpSpPr>
      <p:grpSpPr>
        <a:xfrm>
          <a:off x="0" y="0"/>
          <a:ext cx="0" cy="0"/>
          <a:chOff x="0" y="0"/>
          <a:chExt cx="0" cy="0"/>
        </a:xfrm>
      </p:grpSpPr>
      <p:sp>
        <p:nvSpPr>
          <p:cNvPr id="299" name="Shape 299"/>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rtl="0">
              <a:spcBef>
                <a:spcPts val="0"/>
              </a:spcBef>
              <a:buNone/>
            </a:pPr>
            <a:r>
              <a:rPr lang="en"/>
              <a:t>Solids, Liquids and Gases (PTM)</a:t>
            </a:r>
          </a:p>
        </p:txBody>
      </p:sp>
      <p:pic>
        <p:nvPicPr>
          <p:cNvPr descr="IMG_5560.JPG" id="300" name="Shape 300"/>
          <p:cNvPicPr preferRelativeResize="0"/>
          <p:nvPr/>
        </p:nvPicPr>
        <p:blipFill>
          <a:blip r:embed="rId3">
            <a:alphaModFix/>
          </a:blip>
          <a:stretch>
            <a:fillRect/>
          </a:stretch>
        </p:blipFill>
        <p:spPr>
          <a:xfrm rot="5400000">
            <a:off x="3708000" y="1360749"/>
            <a:ext cx="2230725" cy="2974274"/>
          </a:xfrm>
          <a:prstGeom prst="rect">
            <a:avLst/>
          </a:prstGeom>
          <a:noFill/>
          <a:ln>
            <a:noFill/>
          </a:ln>
        </p:spPr>
      </p:pic>
      <p:sp>
        <p:nvSpPr>
          <p:cNvPr id="301" name="Shape 301" title="Solid and Liquid- la theorie particulaire">
            <a:hlinkClick r:id="rId4"/>
          </p:cNvPr>
          <p:cNvSpPr/>
          <p:nvPr/>
        </p:nvSpPr>
        <p:spPr>
          <a:xfrm>
            <a:off x="2200275" y="137150"/>
            <a:ext cx="5458100" cy="4093575"/>
          </a:xfrm>
          <a:prstGeom prst="rect">
            <a:avLst/>
          </a:prstGeom>
          <a:blipFill>
            <a:blip r:embed="rId5">
              <a:alphaModFix/>
            </a:blip>
            <a:stretch>
              <a:fillRect/>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5" name="Shape 305"/>
        <p:cNvGrpSpPr/>
        <p:nvPr/>
      </p:nvGrpSpPr>
      <p:grpSpPr>
        <a:xfrm>
          <a:off x="0" y="0"/>
          <a:ext cx="0" cy="0"/>
          <a:chOff x="0" y="0"/>
          <a:chExt cx="0" cy="0"/>
        </a:xfrm>
      </p:grpSpPr>
      <p:sp>
        <p:nvSpPr>
          <p:cNvPr id="306" name="Shape 306"/>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What is a fluid?</a:t>
            </a:r>
          </a:p>
        </p:txBody>
      </p:sp>
      <p:pic>
        <p:nvPicPr>
          <p:cNvPr descr="IMG_7249.PNG" id="307" name="Shape 307"/>
          <p:cNvPicPr preferRelativeResize="0"/>
          <p:nvPr/>
        </p:nvPicPr>
        <p:blipFill>
          <a:blip r:embed="rId3">
            <a:alphaModFix/>
          </a:blip>
          <a:stretch>
            <a:fillRect/>
          </a:stretch>
        </p:blipFill>
        <p:spPr>
          <a:xfrm>
            <a:off x="6498900" y="257175"/>
            <a:ext cx="2328374" cy="4132850"/>
          </a:xfrm>
          <a:prstGeom prst="rect">
            <a:avLst/>
          </a:prstGeom>
          <a:noFill/>
          <a:ln>
            <a:noFill/>
          </a:ln>
        </p:spPr>
      </p:pic>
      <p:pic>
        <p:nvPicPr>
          <p:cNvPr descr="IMG_7248.PNG" id="308" name="Shape 308"/>
          <p:cNvPicPr preferRelativeResize="0"/>
          <p:nvPr/>
        </p:nvPicPr>
        <p:blipFill>
          <a:blip r:embed="rId4">
            <a:alphaModFix/>
          </a:blip>
          <a:stretch>
            <a:fillRect/>
          </a:stretch>
        </p:blipFill>
        <p:spPr>
          <a:xfrm>
            <a:off x="448500" y="257175"/>
            <a:ext cx="2134675" cy="3789051"/>
          </a:xfrm>
          <a:prstGeom prst="rect">
            <a:avLst/>
          </a:prstGeom>
          <a:noFill/>
          <a:ln>
            <a:noFill/>
          </a:ln>
        </p:spPr>
      </p:pic>
      <p:pic>
        <p:nvPicPr>
          <p:cNvPr descr="IMG_7243.PNG" id="309" name="Shape 309"/>
          <p:cNvPicPr preferRelativeResize="0"/>
          <p:nvPr/>
        </p:nvPicPr>
        <p:blipFill>
          <a:blip r:embed="rId5">
            <a:alphaModFix/>
          </a:blip>
          <a:stretch>
            <a:fillRect/>
          </a:stretch>
        </p:blipFill>
        <p:spPr>
          <a:xfrm>
            <a:off x="3473687" y="257175"/>
            <a:ext cx="2134675" cy="378904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3" name="Shape 313"/>
        <p:cNvGrpSpPr/>
        <p:nvPr/>
      </p:nvGrpSpPr>
      <p:grpSpPr>
        <a:xfrm>
          <a:off x="0" y="0"/>
          <a:ext cx="0" cy="0"/>
          <a:chOff x="0" y="0"/>
          <a:chExt cx="0" cy="0"/>
        </a:xfrm>
      </p:grpSpPr>
      <p:sp>
        <p:nvSpPr>
          <p:cNvPr id="314" name="Shape 314"/>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Flow Rate and Viscosity</a:t>
            </a:r>
          </a:p>
        </p:txBody>
      </p:sp>
      <p:pic>
        <p:nvPicPr>
          <p:cNvPr descr="File_000.jpeg" id="315" name="Shape 315"/>
          <p:cNvPicPr preferRelativeResize="0"/>
          <p:nvPr/>
        </p:nvPicPr>
        <p:blipFill>
          <a:blip r:embed="rId3">
            <a:alphaModFix/>
          </a:blip>
          <a:stretch>
            <a:fillRect/>
          </a:stretch>
        </p:blipFill>
        <p:spPr>
          <a:xfrm>
            <a:off x="457200" y="497200"/>
            <a:ext cx="2788925" cy="2091701"/>
          </a:xfrm>
          <a:prstGeom prst="rect">
            <a:avLst/>
          </a:prstGeom>
          <a:noFill/>
          <a:ln>
            <a:noFill/>
          </a:ln>
        </p:spPr>
      </p:pic>
      <p:pic>
        <p:nvPicPr>
          <p:cNvPr descr="File_003.jpeg" id="316" name="Shape 316"/>
          <p:cNvPicPr preferRelativeResize="0"/>
          <p:nvPr/>
        </p:nvPicPr>
        <p:blipFill>
          <a:blip r:embed="rId4">
            <a:alphaModFix/>
          </a:blip>
          <a:stretch>
            <a:fillRect/>
          </a:stretch>
        </p:blipFill>
        <p:spPr>
          <a:xfrm>
            <a:off x="5437823" y="257175"/>
            <a:ext cx="3343249" cy="44577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sp>
        <p:nvSpPr>
          <p:cNvPr id="84" name="Shape 84"/>
          <p:cNvSpPr txBox="1"/>
          <p:nvPr>
            <p:ph type="title"/>
          </p:nvPr>
        </p:nvSpPr>
        <p:spPr>
          <a:xfrm>
            <a:off x="311700" y="814800"/>
            <a:ext cx="8571300" cy="942000"/>
          </a:xfrm>
          <a:prstGeom prst="rect">
            <a:avLst/>
          </a:prstGeom>
        </p:spPr>
        <p:txBody>
          <a:bodyPr anchorCtr="0" anchor="ctr" bIns="91425" lIns="91425" rIns="91425" tIns="91425">
            <a:noAutofit/>
          </a:bodyPr>
          <a:lstStyle/>
          <a:p>
            <a:pPr lvl="0">
              <a:spcBef>
                <a:spcPts val="0"/>
              </a:spcBef>
              <a:buNone/>
            </a:pPr>
            <a:r>
              <a:rPr lang="en"/>
              <a:t>Background information</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0" name="Shape 320"/>
        <p:cNvGrpSpPr/>
        <p:nvPr/>
      </p:nvGrpSpPr>
      <p:grpSpPr>
        <a:xfrm>
          <a:off x="0" y="0"/>
          <a:ext cx="0" cy="0"/>
          <a:chOff x="0" y="0"/>
          <a:chExt cx="0" cy="0"/>
        </a:xfrm>
      </p:grpSpPr>
      <p:sp>
        <p:nvSpPr>
          <p:cNvPr id="321" name="Shape 321"/>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What affects viscosity?</a:t>
            </a:r>
          </a:p>
        </p:txBody>
      </p:sp>
      <p:pic>
        <p:nvPicPr>
          <p:cNvPr descr="IMG_7245.PNG" id="322" name="Shape 322"/>
          <p:cNvPicPr preferRelativeResize="0"/>
          <p:nvPr/>
        </p:nvPicPr>
        <p:blipFill>
          <a:blip r:embed="rId3">
            <a:alphaModFix/>
          </a:blip>
          <a:stretch>
            <a:fillRect/>
          </a:stretch>
        </p:blipFill>
        <p:spPr>
          <a:xfrm>
            <a:off x="3213924" y="257175"/>
            <a:ext cx="2289625" cy="4064074"/>
          </a:xfrm>
          <a:prstGeom prst="rect">
            <a:avLst/>
          </a:prstGeom>
          <a:noFill/>
          <a:ln>
            <a:noFill/>
          </a:ln>
        </p:spPr>
      </p:pic>
      <p:pic>
        <p:nvPicPr>
          <p:cNvPr descr="File_005.png" id="323" name="Shape 323"/>
          <p:cNvPicPr preferRelativeResize="0"/>
          <p:nvPr/>
        </p:nvPicPr>
        <p:blipFill>
          <a:blip r:embed="rId4">
            <a:alphaModFix/>
          </a:blip>
          <a:stretch>
            <a:fillRect/>
          </a:stretch>
        </p:blipFill>
        <p:spPr>
          <a:xfrm>
            <a:off x="414224" y="257175"/>
            <a:ext cx="2289625" cy="4064102"/>
          </a:xfrm>
          <a:prstGeom prst="rect">
            <a:avLst/>
          </a:prstGeom>
          <a:noFill/>
          <a:ln>
            <a:noFill/>
          </a:ln>
        </p:spPr>
      </p:pic>
      <p:pic>
        <p:nvPicPr>
          <p:cNvPr descr="File_000.png" id="324" name="Shape 324"/>
          <p:cNvPicPr preferRelativeResize="0"/>
          <p:nvPr/>
        </p:nvPicPr>
        <p:blipFill>
          <a:blip r:embed="rId5">
            <a:alphaModFix/>
          </a:blip>
          <a:stretch>
            <a:fillRect/>
          </a:stretch>
        </p:blipFill>
        <p:spPr>
          <a:xfrm>
            <a:off x="6106350" y="257175"/>
            <a:ext cx="2395475" cy="425196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8" name="Shape 328"/>
        <p:cNvGrpSpPr/>
        <p:nvPr/>
      </p:nvGrpSpPr>
      <p:grpSpPr>
        <a:xfrm>
          <a:off x="0" y="0"/>
          <a:ext cx="0" cy="0"/>
          <a:chOff x="0" y="0"/>
          <a:chExt cx="0" cy="0"/>
        </a:xfrm>
      </p:grpSpPr>
      <p:sp>
        <p:nvSpPr>
          <p:cNvPr id="329" name="Shape 329"/>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Pancake Celebration!</a:t>
            </a:r>
          </a:p>
        </p:txBody>
      </p:sp>
      <p:pic>
        <p:nvPicPr>
          <p:cNvPr descr="IMG_0222.JPG" id="330" name="Shape 330"/>
          <p:cNvPicPr preferRelativeResize="0"/>
          <p:nvPr/>
        </p:nvPicPr>
        <p:blipFill>
          <a:blip r:embed="rId3">
            <a:alphaModFix/>
          </a:blip>
          <a:stretch>
            <a:fillRect/>
          </a:stretch>
        </p:blipFill>
        <p:spPr>
          <a:xfrm>
            <a:off x="311700" y="559475"/>
            <a:ext cx="3681674" cy="2761251"/>
          </a:xfrm>
          <a:prstGeom prst="rect">
            <a:avLst/>
          </a:prstGeom>
          <a:noFill/>
          <a:ln>
            <a:noFill/>
          </a:ln>
        </p:spPr>
      </p:pic>
      <p:sp>
        <p:nvSpPr>
          <p:cNvPr id="331" name="Shape 331" title="pancake flip">
            <a:hlinkClick r:id="rId4"/>
          </p:cNvPr>
          <p:cNvSpPr/>
          <p:nvPr/>
        </p:nvSpPr>
        <p:spPr>
          <a:xfrm>
            <a:off x="4433625" y="1615250"/>
            <a:ext cx="4572000" cy="3429000"/>
          </a:xfrm>
          <a:prstGeom prst="rect">
            <a:avLst/>
          </a:prstGeom>
          <a:blipFill>
            <a:blip r:embed="rId5">
              <a:alphaModFix/>
            </a:blip>
            <a:stretch>
              <a:fillRect/>
            </a:stretch>
          </a:blipFill>
          <a:ln>
            <a:noFill/>
          </a:ln>
        </p:spPr>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5" name="Shape 335"/>
        <p:cNvGrpSpPr/>
        <p:nvPr/>
      </p:nvGrpSpPr>
      <p:grpSpPr>
        <a:xfrm>
          <a:off x="0" y="0"/>
          <a:ext cx="0" cy="0"/>
          <a:chOff x="0" y="0"/>
          <a:chExt cx="0" cy="0"/>
        </a:xfrm>
      </p:grpSpPr>
      <p:sp>
        <p:nvSpPr>
          <p:cNvPr id="336" name="Shape 336"/>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Exploring Density</a:t>
            </a:r>
          </a:p>
        </p:txBody>
      </p:sp>
      <p:pic>
        <p:nvPicPr>
          <p:cNvPr descr="IMG_0229.JPG" id="337" name="Shape 337"/>
          <p:cNvPicPr preferRelativeResize="0"/>
          <p:nvPr/>
        </p:nvPicPr>
        <p:blipFill>
          <a:blip r:embed="rId3">
            <a:alphaModFix/>
          </a:blip>
          <a:stretch>
            <a:fillRect/>
          </a:stretch>
        </p:blipFill>
        <p:spPr>
          <a:xfrm>
            <a:off x="240050" y="154325"/>
            <a:ext cx="4354800" cy="3266100"/>
          </a:xfrm>
          <a:prstGeom prst="rect">
            <a:avLst/>
          </a:prstGeom>
          <a:noFill/>
          <a:ln>
            <a:noFill/>
          </a:ln>
        </p:spPr>
      </p:pic>
      <p:pic>
        <p:nvPicPr>
          <p:cNvPr descr="File_004.jpeg" id="338" name="Shape 338"/>
          <p:cNvPicPr preferRelativeResize="0"/>
          <p:nvPr/>
        </p:nvPicPr>
        <p:blipFill>
          <a:blip r:embed="rId4">
            <a:alphaModFix/>
          </a:blip>
          <a:stretch>
            <a:fillRect/>
          </a:stretch>
        </p:blipFill>
        <p:spPr>
          <a:xfrm>
            <a:off x="5249223" y="248600"/>
            <a:ext cx="3484723" cy="464629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2" name="Shape 342"/>
        <p:cNvGrpSpPr/>
        <p:nvPr/>
      </p:nvGrpSpPr>
      <p:grpSpPr>
        <a:xfrm>
          <a:off x="0" y="0"/>
          <a:ext cx="0" cy="0"/>
          <a:chOff x="0" y="0"/>
          <a:chExt cx="0" cy="0"/>
        </a:xfrm>
      </p:grpSpPr>
      <p:sp>
        <p:nvSpPr>
          <p:cNvPr id="343" name="Shape 343"/>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Density Lab!</a:t>
            </a:r>
          </a:p>
        </p:txBody>
      </p:sp>
      <p:pic>
        <p:nvPicPr>
          <p:cNvPr descr="IMG_0231.JPG" id="344" name="Shape 344"/>
          <p:cNvPicPr preferRelativeResize="0"/>
          <p:nvPr/>
        </p:nvPicPr>
        <p:blipFill>
          <a:blip r:embed="rId3">
            <a:alphaModFix/>
          </a:blip>
          <a:stretch>
            <a:fillRect/>
          </a:stretch>
        </p:blipFill>
        <p:spPr>
          <a:xfrm>
            <a:off x="175949" y="445749"/>
            <a:ext cx="3832048" cy="2874024"/>
          </a:xfrm>
          <a:prstGeom prst="rect">
            <a:avLst/>
          </a:prstGeom>
          <a:noFill/>
          <a:ln>
            <a:noFill/>
          </a:ln>
        </p:spPr>
      </p:pic>
      <p:pic>
        <p:nvPicPr>
          <p:cNvPr descr="IMG_0230.JPG" id="345" name="Shape 345"/>
          <p:cNvPicPr preferRelativeResize="0"/>
          <p:nvPr/>
        </p:nvPicPr>
        <p:blipFill>
          <a:blip r:embed="rId4">
            <a:alphaModFix/>
          </a:blip>
          <a:stretch>
            <a:fillRect/>
          </a:stretch>
        </p:blipFill>
        <p:spPr>
          <a:xfrm>
            <a:off x="3851900" y="840100"/>
            <a:ext cx="4857748" cy="36432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9" name="Shape 349"/>
        <p:cNvGrpSpPr/>
        <p:nvPr/>
      </p:nvGrpSpPr>
      <p:grpSpPr>
        <a:xfrm>
          <a:off x="0" y="0"/>
          <a:ext cx="0" cy="0"/>
          <a:chOff x="0" y="0"/>
          <a:chExt cx="0" cy="0"/>
        </a:xfrm>
      </p:grpSpPr>
      <p:sp>
        <p:nvSpPr>
          <p:cNvPr id="350" name="Shape 350"/>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Balanced and Unbalanced Forces</a:t>
            </a:r>
          </a:p>
        </p:txBody>
      </p:sp>
      <p:sp>
        <p:nvSpPr>
          <p:cNvPr id="351" name="Shape 351" title="Cartesian Diver">
            <a:hlinkClick r:id="rId3"/>
          </p:cNvPr>
          <p:cNvSpPr/>
          <p:nvPr/>
        </p:nvSpPr>
        <p:spPr>
          <a:xfrm>
            <a:off x="2131700" y="857250"/>
            <a:ext cx="4572000" cy="3429000"/>
          </a:xfrm>
          <a:prstGeom prst="rect">
            <a:avLst/>
          </a:prstGeom>
          <a:blipFill>
            <a:blip r:embed="rId4">
              <a:alphaModFix/>
            </a:blip>
            <a:stretch>
              <a:fillRect/>
            </a:stretch>
          </a:blipFill>
          <a:ln>
            <a:noFill/>
          </a:ln>
        </p:spPr>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5" name="Shape 355"/>
        <p:cNvGrpSpPr/>
        <p:nvPr/>
      </p:nvGrpSpPr>
      <p:grpSpPr>
        <a:xfrm>
          <a:off x="0" y="0"/>
          <a:ext cx="0" cy="0"/>
          <a:chOff x="0" y="0"/>
          <a:chExt cx="0" cy="0"/>
        </a:xfrm>
      </p:grpSpPr>
      <p:sp>
        <p:nvSpPr>
          <p:cNvPr id="356" name="Shape 356"/>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Buoyancy and Applications of buoyancy</a:t>
            </a:r>
          </a:p>
        </p:txBody>
      </p:sp>
      <p:pic>
        <p:nvPicPr>
          <p:cNvPr descr="File_006.jpeg" id="357" name="Shape 357"/>
          <p:cNvPicPr preferRelativeResize="0"/>
          <p:nvPr/>
        </p:nvPicPr>
        <p:blipFill>
          <a:blip r:embed="rId3">
            <a:alphaModFix/>
          </a:blip>
          <a:stretch>
            <a:fillRect/>
          </a:stretch>
        </p:blipFill>
        <p:spPr>
          <a:xfrm>
            <a:off x="157174" y="231462"/>
            <a:ext cx="2636025" cy="3514716"/>
          </a:xfrm>
          <a:prstGeom prst="rect">
            <a:avLst/>
          </a:prstGeom>
          <a:noFill/>
          <a:ln>
            <a:noFill/>
          </a:ln>
        </p:spPr>
      </p:pic>
      <p:pic>
        <p:nvPicPr>
          <p:cNvPr descr="File_006.jpeg" id="358" name="Shape 358"/>
          <p:cNvPicPr preferRelativeResize="0"/>
          <p:nvPr/>
        </p:nvPicPr>
        <p:blipFill>
          <a:blip r:embed="rId4">
            <a:alphaModFix/>
          </a:blip>
          <a:stretch>
            <a:fillRect/>
          </a:stretch>
        </p:blipFill>
        <p:spPr>
          <a:xfrm>
            <a:off x="3071821" y="231475"/>
            <a:ext cx="2636025" cy="3514726"/>
          </a:xfrm>
          <a:prstGeom prst="rect">
            <a:avLst/>
          </a:prstGeom>
          <a:noFill/>
          <a:ln>
            <a:noFill/>
          </a:ln>
        </p:spPr>
      </p:pic>
      <p:pic>
        <p:nvPicPr>
          <p:cNvPr descr="File_007.jpeg" id="359" name="Shape 359"/>
          <p:cNvPicPr preferRelativeResize="0"/>
          <p:nvPr/>
        </p:nvPicPr>
        <p:blipFill>
          <a:blip r:embed="rId5">
            <a:alphaModFix/>
          </a:blip>
          <a:stretch>
            <a:fillRect/>
          </a:stretch>
        </p:blipFill>
        <p:spPr>
          <a:xfrm>
            <a:off x="6155755" y="115725"/>
            <a:ext cx="2809643" cy="37462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3" name="Shape 363"/>
        <p:cNvGrpSpPr/>
        <p:nvPr/>
      </p:nvGrpSpPr>
      <p:grpSpPr>
        <a:xfrm>
          <a:off x="0" y="0"/>
          <a:ext cx="0" cy="0"/>
          <a:chOff x="0" y="0"/>
          <a:chExt cx="0" cy="0"/>
        </a:xfrm>
      </p:grpSpPr>
      <p:sp>
        <p:nvSpPr>
          <p:cNvPr id="364" name="Shape 364"/>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Hydraulic Systems</a:t>
            </a:r>
          </a:p>
        </p:txBody>
      </p:sp>
      <p:pic>
        <p:nvPicPr>
          <p:cNvPr descr="IMG_1305.JPG" id="365" name="Shape 365"/>
          <p:cNvPicPr preferRelativeResize="0"/>
          <p:nvPr/>
        </p:nvPicPr>
        <p:blipFill>
          <a:blip r:embed="rId3">
            <a:alphaModFix/>
          </a:blip>
          <a:stretch>
            <a:fillRect/>
          </a:stretch>
        </p:blipFill>
        <p:spPr>
          <a:xfrm>
            <a:off x="311696" y="198500"/>
            <a:ext cx="2869551" cy="3826048"/>
          </a:xfrm>
          <a:prstGeom prst="rect">
            <a:avLst/>
          </a:prstGeom>
          <a:noFill/>
          <a:ln>
            <a:noFill/>
          </a:ln>
        </p:spPr>
      </p:pic>
      <p:pic>
        <p:nvPicPr>
          <p:cNvPr descr="IMG_0247.JPG" id="366" name="Shape 366"/>
          <p:cNvPicPr preferRelativeResize="0"/>
          <p:nvPr/>
        </p:nvPicPr>
        <p:blipFill>
          <a:blip r:embed="rId4">
            <a:alphaModFix/>
          </a:blip>
          <a:stretch>
            <a:fillRect/>
          </a:stretch>
        </p:blipFill>
        <p:spPr>
          <a:xfrm>
            <a:off x="5180673" y="0"/>
            <a:ext cx="3408975" cy="45453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0" name="Shape 370"/>
        <p:cNvGrpSpPr/>
        <p:nvPr/>
      </p:nvGrpSpPr>
      <p:grpSpPr>
        <a:xfrm>
          <a:off x="0" y="0"/>
          <a:ext cx="0" cy="0"/>
          <a:chOff x="0" y="0"/>
          <a:chExt cx="0" cy="0"/>
        </a:xfrm>
      </p:grpSpPr>
      <p:sp>
        <p:nvSpPr>
          <p:cNvPr id="371" name="Shape 371"/>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Relationship of Pressure, Volume and Temperature</a:t>
            </a:r>
          </a:p>
        </p:txBody>
      </p:sp>
      <p:pic>
        <p:nvPicPr>
          <p:cNvPr descr="IMG_1304.JPG" id="372" name="Shape 372"/>
          <p:cNvPicPr preferRelativeResize="0"/>
          <p:nvPr/>
        </p:nvPicPr>
        <p:blipFill>
          <a:blip r:embed="rId3">
            <a:alphaModFix/>
          </a:blip>
          <a:stretch>
            <a:fillRect/>
          </a:stretch>
        </p:blipFill>
        <p:spPr>
          <a:xfrm>
            <a:off x="5901875" y="458825"/>
            <a:ext cx="2828924" cy="3771898"/>
          </a:xfrm>
          <a:prstGeom prst="rect">
            <a:avLst/>
          </a:prstGeom>
          <a:noFill/>
          <a:ln>
            <a:noFill/>
          </a:ln>
        </p:spPr>
      </p:pic>
      <p:pic>
        <p:nvPicPr>
          <p:cNvPr descr="IMG_1285.JPG" id="373" name="Shape 373"/>
          <p:cNvPicPr preferRelativeResize="0"/>
          <p:nvPr/>
        </p:nvPicPr>
        <p:blipFill>
          <a:blip r:embed="rId4">
            <a:alphaModFix/>
          </a:blip>
          <a:stretch>
            <a:fillRect/>
          </a:stretch>
        </p:blipFill>
        <p:spPr>
          <a:xfrm>
            <a:off x="2931970" y="162450"/>
            <a:ext cx="2395776" cy="3194373"/>
          </a:xfrm>
          <a:prstGeom prst="rect">
            <a:avLst/>
          </a:prstGeom>
          <a:noFill/>
          <a:ln>
            <a:noFill/>
          </a:ln>
        </p:spPr>
      </p:pic>
      <p:pic>
        <p:nvPicPr>
          <p:cNvPr descr="highheelonsneaker.JPG" id="374" name="Shape 374"/>
          <p:cNvPicPr preferRelativeResize="0"/>
          <p:nvPr/>
        </p:nvPicPr>
        <p:blipFill>
          <a:blip r:embed="rId5">
            <a:alphaModFix/>
          </a:blip>
          <a:stretch>
            <a:fillRect/>
          </a:stretch>
        </p:blipFill>
        <p:spPr>
          <a:xfrm>
            <a:off x="311699" y="162450"/>
            <a:ext cx="2395776" cy="319436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8" name="Shape 378"/>
        <p:cNvGrpSpPr/>
        <p:nvPr/>
      </p:nvGrpSpPr>
      <p:grpSpPr>
        <a:xfrm>
          <a:off x="0" y="0"/>
          <a:ext cx="0" cy="0"/>
          <a:chOff x="0" y="0"/>
          <a:chExt cx="0" cy="0"/>
        </a:xfrm>
      </p:grpSpPr>
      <p:sp>
        <p:nvSpPr>
          <p:cNvPr id="379" name="Shape 379"/>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Rocket Launch!</a:t>
            </a:r>
          </a:p>
        </p:txBody>
      </p:sp>
      <p:sp>
        <p:nvSpPr>
          <p:cNvPr id="380" name="Shape 380" title="Rocket Launch">
            <a:hlinkClick r:id="rId3"/>
          </p:cNvPr>
          <p:cNvSpPr/>
          <p:nvPr/>
        </p:nvSpPr>
        <p:spPr>
          <a:xfrm>
            <a:off x="2579925" y="599350"/>
            <a:ext cx="4572000" cy="3429000"/>
          </a:xfrm>
          <a:prstGeom prst="rect">
            <a:avLst/>
          </a:prstGeom>
          <a:blipFill>
            <a:blip r:embed="rId4">
              <a:alphaModFix/>
            </a:blip>
            <a:stretch>
              <a:fillRect/>
            </a:stretch>
          </a:blipFill>
          <a:ln>
            <a:noFill/>
          </a:ln>
        </p:spPr>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4" name="Shape 384"/>
        <p:cNvGrpSpPr/>
        <p:nvPr/>
      </p:nvGrpSpPr>
      <p:grpSpPr>
        <a:xfrm>
          <a:off x="0" y="0"/>
          <a:ext cx="0" cy="0"/>
          <a:chOff x="0" y="0"/>
          <a:chExt cx="0" cy="0"/>
        </a:xfrm>
      </p:grpSpPr>
      <p:pic>
        <p:nvPicPr>
          <p:cNvPr descr="IMG_0292.JPG" id="385" name="Shape 385"/>
          <p:cNvPicPr preferRelativeResize="0"/>
          <p:nvPr/>
        </p:nvPicPr>
        <p:blipFill>
          <a:blip r:embed="rId3">
            <a:alphaModFix/>
          </a:blip>
          <a:stretch>
            <a:fillRect/>
          </a:stretch>
        </p:blipFill>
        <p:spPr>
          <a:xfrm>
            <a:off x="311703" y="2384374"/>
            <a:ext cx="2550702" cy="1913018"/>
          </a:xfrm>
          <a:prstGeom prst="rect">
            <a:avLst/>
          </a:prstGeom>
          <a:noFill/>
          <a:ln>
            <a:noFill/>
          </a:ln>
        </p:spPr>
      </p:pic>
      <p:sp>
        <p:nvSpPr>
          <p:cNvPr id="386" name="Shape 386"/>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Aquaponics!</a:t>
            </a:r>
          </a:p>
        </p:txBody>
      </p:sp>
      <p:pic>
        <p:nvPicPr>
          <p:cNvPr descr="IMG_0291.JPG" id="387" name="Shape 387"/>
          <p:cNvPicPr preferRelativeResize="0"/>
          <p:nvPr/>
        </p:nvPicPr>
        <p:blipFill>
          <a:blip r:embed="rId4">
            <a:alphaModFix/>
          </a:blip>
          <a:stretch>
            <a:fillRect/>
          </a:stretch>
        </p:blipFill>
        <p:spPr>
          <a:xfrm>
            <a:off x="6225487" y="2839294"/>
            <a:ext cx="2550702" cy="1913041"/>
          </a:xfrm>
          <a:prstGeom prst="rect">
            <a:avLst/>
          </a:prstGeom>
          <a:noFill/>
          <a:ln>
            <a:noFill/>
          </a:ln>
        </p:spPr>
      </p:pic>
      <p:pic>
        <p:nvPicPr>
          <p:cNvPr descr="IMG_0294.JPG" id="388" name="Shape 388"/>
          <p:cNvPicPr preferRelativeResize="0"/>
          <p:nvPr/>
        </p:nvPicPr>
        <p:blipFill>
          <a:blip r:embed="rId5">
            <a:alphaModFix/>
          </a:blip>
          <a:stretch>
            <a:fillRect/>
          </a:stretch>
        </p:blipFill>
        <p:spPr>
          <a:xfrm>
            <a:off x="5096399" y="495699"/>
            <a:ext cx="2695075" cy="2021299"/>
          </a:xfrm>
          <a:prstGeom prst="rect">
            <a:avLst/>
          </a:prstGeom>
          <a:noFill/>
          <a:ln>
            <a:noFill/>
          </a:ln>
        </p:spPr>
      </p:pic>
      <p:pic>
        <p:nvPicPr>
          <p:cNvPr descr="IMG_1298.JPG" id="389" name="Shape 389"/>
          <p:cNvPicPr preferRelativeResize="0"/>
          <p:nvPr/>
        </p:nvPicPr>
        <p:blipFill>
          <a:blip r:embed="rId6">
            <a:alphaModFix/>
          </a:blip>
          <a:stretch>
            <a:fillRect/>
          </a:stretch>
        </p:blipFill>
        <p:spPr>
          <a:xfrm>
            <a:off x="2248324" y="148150"/>
            <a:ext cx="1637794" cy="21837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 name="Shape 88"/>
        <p:cNvGrpSpPr/>
        <p:nvPr/>
      </p:nvGrpSpPr>
      <p:grpSpPr>
        <a:xfrm>
          <a:off x="0" y="0"/>
          <a:ext cx="0" cy="0"/>
          <a:chOff x="0" y="0"/>
          <a:chExt cx="0" cy="0"/>
        </a:xfrm>
      </p:grpSpPr>
      <p:sp>
        <p:nvSpPr>
          <p:cNvPr id="89" name="Shape 89"/>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Kerri Mercer</a:t>
            </a:r>
          </a:p>
        </p:txBody>
      </p:sp>
      <p:sp>
        <p:nvSpPr>
          <p:cNvPr id="90" name="Shape 90"/>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Began her teaching career in 2012 </a:t>
            </a:r>
          </a:p>
          <a:p>
            <a:pPr indent="-228600" lvl="0" marL="457200" rtl="0">
              <a:lnSpc>
                <a:spcPct val="150000"/>
              </a:lnSpc>
              <a:spcBef>
                <a:spcPts val="0"/>
              </a:spcBef>
            </a:pPr>
            <a:r>
              <a:rPr lang="en"/>
              <a:t>Joined HTH in 2014</a:t>
            </a:r>
          </a:p>
          <a:p>
            <a:pPr indent="-228600" lvl="0" marL="457200" rtl="0">
              <a:lnSpc>
                <a:spcPct val="150000"/>
              </a:lnSpc>
              <a:spcBef>
                <a:spcPts val="0"/>
              </a:spcBef>
            </a:pPr>
            <a:r>
              <a:rPr lang="en"/>
              <a:t>Junior High French Immersion Science and Core French. </a:t>
            </a:r>
          </a:p>
          <a:p>
            <a:pPr indent="-228600" lvl="0" marL="457200" rtl="0">
              <a:lnSpc>
                <a:spcPct val="150000"/>
              </a:lnSpc>
              <a:spcBef>
                <a:spcPts val="0"/>
              </a:spcBef>
            </a:pPr>
            <a:r>
              <a:rPr lang="en"/>
              <a:t>B.A (French Major, Math Minor) at Memorial University </a:t>
            </a:r>
          </a:p>
          <a:p>
            <a:pPr indent="-228600" lvl="0" marL="457200" rtl="0">
              <a:lnSpc>
                <a:spcPct val="150000"/>
              </a:lnSpc>
              <a:spcBef>
                <a:spcPts val="0"/>
              </a:spcBef>
            </a:pPr>
            <a:r>
              <a:rPr lang="en"/>
              <a:t>B.Ed (Intermediate/Secondary) at Memorial University.</a:t>
            </a:r>
          </a:p>
          <a:p>
            <a:pPr indent="-228600" lvl="0" marL="457200" rtl="0">
              <a:lnSpc>
                <a:spcPct val="150000"/>
              </a:lnSpc>
              <a:spcBef>
                <a:spcPts val="0"/>
              </a:spcBef>
            </a:pPr>
            <a:r>
              <a:rPr lang="en"/>
              <a:t>M.Ed in Curriculum Teaching and Learning at Memorial University.</a:t>
            </a:r>
            <a:br>
              <a:rPr lang="en"/>
            </a:b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3" name="Shape 393"/>
        <p:cNvGrpSpPr/>
        <p:nvPr/>
      </p:nvGrpSpPr>
      <p:grpSpPr>
        <a:xfrm>
          <a:off x="0" y="0"/>
          <a:ext cx="0" cy="0"/>
          <a:chOff x="0" y="0"/>
          <a:chExt cx="0" cy="0"/>
        </a:xfrm>
      </p:grpSpPr>
      <p:sp>
        <p:nvSpPr>
          <p:cNvPr id="394" name="Shape 394"/>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Aquaponics - Agriculture</a:t>
            </a:r>
          </a:p>
        </p:txBody>
      </p:sp>
      <p:pic>
        <p:nvPicPr>
          <p:cNvPr descr="IMG_0354.JPG" id="395" name="Shape 395"/>
          <p:cNvPicPr preferRelativeResize="0"/>
          <p:nvPr/>
        </p:nvPicPr>
        <p:blipFill>
          <a:blip r:embed="rId3">
            <a:alphaModFix/>
          </a:blip>
          <a:stretch>
            <a:fillRect/>
          </a:stretch>
        </p:blipFill>
        <p:spPr>
          <a:xfrm>
            <a:off x="5890950" y="756950"/>
            <a:ext cx="3105448" cy="2329125"/>
          </a:xfrm>
          <a:prstGeom prst="rect">
            <a:avLst/>
          </a:prstGeom>
          <a:noFill/>
          <a:ln>
            <a:noFill/>
          </a:ln>
        </p:spPr>
      </p:pic>
      <p:pic>
        <p:nvPicPr>
          <p:cNvPr descr="IMG_0325.JPG" id="396" name="Shape 396"/>
          <p:cNvPicPr preferRelativeResize="0"/>
          <p:nvPr/>
        </p:nvPicPr>
        <p:blipFill>
          <a:blip r:embed="rId4">
            <a:alphaModFix/>
          </a:blip>
          <a:stretch>
            <a:fillRect/>
          </a:stretch>
        </p:blipFill>
        <p:spPr>
          <a:xfrm>
            <a:off x="215900" y="282800"/>
            <a:ext cx="3487426" cy="2615550"/>
          </a:xfrm>
          <a:prstGeom prst="rect">
            <a:avLst/>
          </a:prstGeom>
          <a:noFill/>
          <a:ln>
            <a:noFill/>
          </a:ln>
        </p:spPr>
      </p:pic>
      <p:pic>
        <p:nvPicPr>
          <p:cNvPr descr="seedplanting.JPG" id="397" name="Shape 397"/>
          <p:cNvPicPr preferRelativeResize="0"/>
          <p:nvPr/>
        </p:nvPicPr>
        <p:blipFill>
          <a:blip r:embed="rId5">
            <a:alphaModFix/>
          </a:blip>
          <a:stretch>
            <a:fillRect/>
          </a:stretch>
        </p:blipFill>
        <p:spPr>
          <a:xfrm>
            <a:off x="3477200" y="1611200"/>
            <a:ext cx="2413751" cy="32183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1" name="Shape 401"/>
        <p:cNvGrpSpPr/>
        <p:nvPr/>
      </p:nvGrpSpPr>
      <p:grpSpPr>
        <a:xfrm>
          <a:off x="0" y="0"/>
          <a:ext cx="0" cy="0"/>
          <a:chOff x="0" y="0"/>
          <a:chExt cx="0" cy="0"/>
        </a:xfrm>
      </p:grpSpPr>
      <p:sp>
        <p:nvSpPr>
          <p:cNvPr id="402" name="Shape 402"/>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rPr lang="en"/>
              <a:t>Aquaponics - Aquaculture</a:t>
            </a:r>
          </a:p>
        </p:txBody>
      </p:sp>
      <p:pic>
        <p:nvPicPr>
          <p:cNvPr descr="ClearAquariumFish.JPG" id="403" name="Shape 403"/>
          <p:cNvPicPr preferRelativeResize="0"/>
          <p:nvPr/>
        </p:nvPicPr>
        <p:blipFill>
          <a:blip r:embed="rId3">
            <a:alphaModFix/>
          </a:blip>
          <a:stretch>
            <a:fillRect/>
          </a:stretch>
        </p:blipFill>
        <p:spPr>
          <a:xfrm>
            <a:off x="531750" y="685677"/>
            <a:ext cx="3220951" cy="2415724"/>
          </a:xfrm>
          <a:prstGeom prst="rect">
            <a:avLst/>
          </a:prstGeom>
          <a:noFill/>
          <a:ln>
            <a:noFill/>
          </a:ln>
        </p:spPr>
      </p:pic>
      <p:pic>
        <p:nvPicPr>
          <p:cNvPr descr="IMG_1473.JPG" id="404" name="Shape 404"/>
          <p:cNvPicPr preferRelativeResize="0"/>
          <p:nvPr/>
        </p:nvPicPr>
        <p:blipFill>
          <a:blip r:embed="rId4">
            <a:alphaModFix/>
          </a:blip>
          <a:stretch>
            <a:fillRect/>
          </a:stretch>
        </p:blipFill>
        <p:spPr>
          <a:xfrm>
            <a:off x="5068679" y="384974"/>
            <a:ext cx="3132526" cy="41767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8" name="Shape 408"/>
        <p:cNvGrpSpPr/>
        <p:nvPr/>
      </p:nvGrpSpPr>
      <p:grpSpPr>
        <a:xfrm>
          <a:off x="0" y="0"/>
          <a:ext cx="0" cy="0"/>
          <a:chOff x="0" y="0"/>
          <a:chExt cx="0" cy="0"/>
        </a:xfrm>
      </p:grpSpPr>
      <p:sp>
        <p:nvSpPr>
          <p:cNvPr id="409" name="Shape 409"/>
          <p:cNvSpPr txBox="1"/>
          <p:nvPr>
            <p:ph idx="1" type="body"/>
          </p:nvPr>
        </p:nvSpPr>
        <p:spPr>
          <a:xfrm>
            <a:off x="311700" y="4230725"/>
            <a:ext cx="5998800" cy="598800"/>
          </a:xfrm>
          <a:prstGeom prst="rect">
            <a:avLst/>
          </a:prstGeom>
        </p:spPr>
        <p:txBody>
          <a:bodyPr anchorCtr="0" anchor="ctr" bIns="91425" lIns="91425" rIns="91425" tIns="91425">
            <a:noAutofit/>
          </a:bodyPr>
          <a:lstStyle/>
          <a:p>
            <a:pPr lvl="0">
              <a:spcBef>
                <a:spcPts val="0"/>
              </a:spcBef>
              <a:buNone/>
            </a:pPr>
            <a:r>
              <a:t/>
            </a:r>
            <a:endParaRPr/>
          </a:p>
        </p:txBody>
      </p:sp>
      <p:sp>
        <p:nvSpPr>
          <p:cNvPr id="410" name="Shape 410" title="Aquaponics Beginning">
            <a:hlinkClick r:id="rId3"/>
          </p:cNvPr>
          <p:cNvSpPr/>
          <p:nvPr/>
        </p:nvSpPr>
        <p:spPr>
          <a:xfrm>
            <a:off x="1572600" y="188600"/>
            <a:ext cx="5998800" cy="4499100"/>
          </a:xfrm>
          <a:prstGeom prst="rect">
            <a:avLst/>
          </a:prstGeom>
          <a:blipFill>
            <a:blip r:embed="rId4">
              <a:alphaModFix/>
            </a:blip>
            <a:stretch>
              <a:fillRect/>
            </a:stretch>
          </a:blipFill>
          <a:ln>
            <a:noFill/>
          </a:ln>
        </p:spPr>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x="0" y="0"/>
          <a:ext cx="0" cy="0"/>
          <a:chOff x="0" y="0"/>
          <a:chExt cx="0" cy="0"/>
        </a:xfrm>
      </p:grpSpPr>
      <p:sp>
        <p:nvSpPr>
          <p:cNvPr id="415" name="Shape 415"/>
          <p:cNvSpPr txBox="1"/>
          <p:nvPr>
            <p:ph type="title"/>
          </p:nvPr>
        </p:nvSpPr>
        <p:spPr>
          <a:xfrm>
            <a:off x="311700" y="814800"/>
            <a:ext cx="8571300" cy="942000"/>
          </a:xfrm>
          <a:prstGeom prst="rect">
            <a:avLst/>
          </a:prstGeom>
        </p:spPr>
        <p:txBody>
          <a:bodyPr anchorCtr="0" anchor="ctr" bIns="91425" lIns="91425" rIns="91425" tIns="91425">
            <a:noAutofit/>
          </a:bodyPr>
          <a:lstStyle/>
          <a:p>
            <a:pPr lvl="0">
              <a:spcBef>
                <a:spcPts val="0"/>
              </a:spcBef>
              <a:buNone/>
            </a:pPr>
            <a:r>
              <a:rPr lang="en"/>
              <a:t>Data Collection/Analysis</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9" name="Shape 419"/>
        <p:cNvGrpSpPr/>
        <p:nvPr/>
      </p:nvGrpSpPr>
      <p:grpSpPr>
        <a:xfrm>
          <a:off x="0" y="0"/>
          <a:ext cx="0" cy="0"/>
          <a:chOff x="0" y="0"/>
          <a:chExt cx="0" cy="0"/>
        </a:xfrm>
      </p:grpSpPr>
      <p:sp>
        <p:nvSpPr>
          <p:cNvPr id="420" name="Shape 420"/>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Research Methods</a:t>
            </a:r>
          </a:p>
        </p:txBody>
      </p:sp>
      <p:sp>
        <p:nvSpPr>
          <p:cNvPr id="421" name="Shape 421"/>
          <p:cNvSpPr txBox="1"/>
          <p:nvPr>
            <p:ph idx="1" type="body"/>
          </p:nvPr>
        </p:nvSpPr>
        <p:spPr>
          <a:xfrm>
            <a:off x="311700" y="1266175"/>
            <a:ext cx="3999900" cy="3302700"/>
          </a:xfrm>
          <a:prstGeom prst="rect">
            <a:avLst/>
          </a:prstGeom>
        </p:spPr>
        <p:txBody>
          <a:bodyPr anchorCtr="0" anchor="t" bIns="91425" lIns="91425" rIns="91425" tIns="91425">
            <a:noAutofit/>
          </a:bodyPr>
          <a:lstStyle/>
          <a:p>
            <a:pPr indent="-381000" lvl="0" marL="457200" rtl="0">
              <a:spcBef>
                <a:spcPts val="0"/>
              </a:spcBef>
              <a:buSzPct val="100000"/>
            </a:pPr>
            <a:r>
              <a:rPr lang="en" sz="2400"/>
              <a:t>Video’s</a:t>
            </a:r>
          </a:p>
          <a:p>
            <a:pPr indent="-381000" lvl="0" marL="457200" rtl="0">
              <a:spcBef>
                <a:spcPts val="0"/>
              </a:spcBef>
              <a:buSzPct val="100000"/>
            </a:pPr>
            <a:r>
              <a:rPr lang="en" sz="2400"/>
              <a:t>Interviews (parent and student)</a:t>
            </a:r>
          </a:p>
          <a:p>
            <a:pPr indent="-381000" lvl="0" marL="457200" rtl="0">
              <a:spcBef>
                <a:spcPts val="0"/>
              </a:spcBef>
              <a:buSzPct val="100000"/>
            </a:pPr>
            <a:r>
              <a:rPr lang="en" sz="2400"/>
              <a:t>Group discussion</a:t>
            </a:r>
          </a:p>
          <a:p>
            <a:pPr indent="-381000" lvl="0" marL="457200" rtl="0">
              <a:spcBef>
                <a:spcPts val="0"/>
              </a:spcBef>
              <a:buSzPct val="100000"/>
            </a:pPr>
            <a:r>
              <a:rPr lang="en" sz="2400"/>
              <a:t>Field notes</a:t>
            </a:r>
          </a:p>
          <a:p>
            <a:pPr indent="-381000" lvl="0" marL="457200" rtl="0">
              <a:spcBef>
                <a:spcPts val="0"/>
              </a:spcBef>
              <a:buSzPct val="100000"/>
            </a:pPr>
            <a:r>
              <a:rPr lang="en" sz="2400"/>
              <a:t>Reflections</a:t>
            </a:r>
          </a:p>
          <a:p>
            <a:pPr lvl="0">
              <a:spcBef>
                <a:spcPts val="0"/>
              </a:spcBef>
              <a:buNone/>
            </a:pPr>
            <a:br>
              <a:rPr lang="en"/>
            </a:br>
          </a:p>
        </p:txBody>
      </p:sp>
      <p:sp>
        <p:nvSpPr>
          <p:cNvPr id="422" name="Shape 422"/>
          <p:cNvSpPr txBox="1"/>
          <p:nvPr>
            <p:ph idx="2" type="body"/>
          </p:nvPr>
        </p:nvSpPr>
        <p:spPr>
          <a:xfrm>
            <a:off x="4832400" y="1266175"/>
            <a:ext cx="3999900" cy="3302700"/>
          </a:xfrm>
          <a:prstGeom prst="rect">
            <a:avLst/>
          </a:prstGeom>
        </p:spPr>
        <p:txBody>
          <a:bodyPr anchorCtr="0" anchor="t" bIns="91425" lIns="91425" rIns="91425" tIns="91425">
            <a:noAutofit/>
          </a:bodyPr>
          <a:lstStyle/>
          <a:p>
            <a:pPr indent="-381000" lvl="0" marL="457200">
              <a:spcBef>
                <a:spcPts val="0"/>
              </a:spcBef>
              <a:buSzPct val="100000"/>
            </a:pPr>
            <a:r>
              <a:rPr lang="en" sz="2400"/>
              <a:t>Performance-based testing</a:t>
            </a:r>
          </a:p>
          <a:p>
            <a:pPr indent="-381000" lvl="0" marL="457200">
              <a:spcBef>
                <a:spcPts val="0"/>
              </a:spcBef>
              <a:buSzPct val="100000"/>
            </a:pPr>
            <a:r>
              <a:rPr lang="en" sz="2400"/>
              <a:t>Formative testing games (Kahoot)</a:t>
            </a:r>
          </a:p>
          <a:p>
            <a:pPr indent="-381000" lvl="0" marL="457200">
              <a:spcBef>
                <a:spcPts val="0"/>
              </a:spcBef>
              <a:buSzPct val="100000"/>
            </a:pPr>
            <a:r>
              <a:rPr lang="en" sz="2400"/>
              <a:t>Outside Observers</a:t>
            </a:r>
          </a:p>
          <a:p>
            <a:pPr indent="-381000" lvl="0" marL="457200">
              <a:spcBef>
                <a:spcPts val="0"/>
              </a:spcBef>
              <a:buSzPct val="100000"/>
            </a:pPr>
            <a:r>
              <a:rPr lang="en" sz="2400"/>
              <a:t>Pre and Post-Survey</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6" name="Shape 426"/>
        <p:cNvGrpSpPr/>
        <p:nvPr/>
      </p:nvGrpSpPr>
      <p:grpSpPr>
        <a:xfrm>
          <a:off x="0" y="0"/>
          <a:ext cx="0" cy="0"/>
          <a:chOff x="0" y="0"/>
          <a:chExt cx="0" cy="0"/>
        </a:xfrm>
      </p:grpSpPr>
      <p:sp>
        <p:nvSpPr>
          <p:cNvPr id="427" name="Shape 427"/>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t/>
            </a:r>
            <a:endParaRPr/>
          </a:p>
        </p:txBody>
      </p:sp>
      <p:sp>
        <p:nvSpPr>
          <p:cNvPr id="428" name="Shape 428"/>
          <p:cNvSpPr txBox="1"/>
          <p:nvPr>
            <p:ph idx="1" type="body"/>
          </p:nvPr>
        </p:nvSpPr>
        <p:spPr>
          <a:xfrm>
            <a:off x="311700" y="1266175"/>
            <a:ext cx="3999900" cy="3302700"/>
          </a:xfrm>
          <a:prstGeom prst="rect">
            <a:avLst/>
          </a:prstGeom>
        </p:spPr>
        <p:txBody>
          <a:bodyPr anchorCtr="0" anchor="t" bIns="91425" lIns="91425" rIns="91425" tIns="91425">
            <a:noAutofit/>
          </a:bodyPr>
          <a:lstStyle/>
          <a:p>
            <a:pPr lvl="0">
              <a:spcBef>
                <a:spcPts val="0"/>
              </a:spcBef>
              <a:buNone/>
            </a:pPr>
            <a:r>
              <a:t/>
            </a:r>
            <a:endParaRPr/>
          </a:p>
        </p:txBody>
      </p:sp>
      <p:sp>
        <p:nvSpPr>
          <p:cNvPr id="429" name="Shape 429"/>
          <p:cNvSpPr txBox="1"/>
          <p:nvPr>
            <p:ph idx="2" type="body"/>
          </p:nvPr>
        </p:nvSpPr>
        <p:spPr>
          <a:xfrm>
            <a:off x="4832400" y="1266175"/>
            <a:ext cx="3999900" cy="3302700"/>
          </a:xfrm>
          <a:prstGeom prst="rect">
            <a:avLst/>
          </a:prstGeom>
        </p:spPr>
        <p:txBody>
          <a:bodyPr anchorCtr="0" anchor="t" bIns="91425" lIns="91425" rIns="91425" tIns="91425">
            <a:noAutofit/>
          </a:bodyPr>
          <a:lstStyle/>
          <a:p>
            <a:pPr lvl="0">
              <a:spcBef>
                <a:spcPts val="0"/>
              </a:spcBef>
              <a:buNone/>
            </a:pPr>
            <a:r>
              <a:t/>
            </a:r>
            <a:endParaRPr/>
          </a:p>
        </p:txBody>
      </p:sp>
      <p:pic>
        <p:nvPicPr>
          <p:cNvPr descr="snakesLaddersWinners.JPG" id="430" name="Shape 430"/>
          <p:cNvPicPr preferRelativeResize="0"/>
          <p:nvPr/>
        </p:nvPicPr>
        <p:blipFill>
          <a:blip r:embed="rId3">
            <a:alphaModFix/>
          </a:blip>
          <a:stretch>
            <a:fillRect/>
          </a:stretch>
        </p:blipFill>
        <p:spPr>
          <a:xfrm>
            <a:off x="1314450" y="222875"/>
            <a:ext cx="6263649" cy="469774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4" name="Shape 434"/>
        <p:cNvGrpSpPr/>
        <p:nvPr/>
      </p:nvGrpSpPr>
      <p:grpSpPr>
        <a:xfrm>
          <a:off x="0" y="0"/>
          <a:ext cx="0" cy="0"/>
          <a:chOff x="0" y="0"/>
          <a:chExt cx="0" cy="0"/>
        </a:xfrm>
      </p:grpSpPr>
      <p:sp>
        <p:nvSpPr>
          <p:cNvPr id="435" name="Shape 435"/>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Validity and Reliability</a:t>
            </a:r>
          </a:p>
        </p:txBody>
      </p:sp>
      <p:sp>
        <p:nvSpPr>
          <p:cNvPr id="436" name="Shape 436"/>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406400" lvl="0" marL="457200" rtl="0">
              <a:spcBef>
                <a:spcPts val="0"/>
              </a:spcBef>
              <a:buSzPct val="100000"/>
            </a:pPr>
            <a:r>
              <a:rPr lang="en" sz="2800"/>
              <a:t>Triangulation</a:t>
            </a:r>
          </a:p>
          <a:p>
            <a:pPr indent="-355600" lvl="1" marL="914400" rtl="0">
              <a:spcBef>
                <a:spcPts val="0"/>
              </a:spcBef>
              <a:buSzPct val="100000"/>
            </a:pPr>
            <a:r>
              <a:rPr lang="en" sz="2000"/>
              <a:t>Multiple teachers in different classrooms</a:t>
            </a:r>
          </a:p>
          <a:p>
            <a:pPr indent="-355600" lvl="1" marL="914400" rtl="0">
              <a:spcBef>
                <a:spcPts val="0"/>
              </a:spcBef>
              <a:buSzPct val="100000"/>
            </a:pPr>
            <a:r>
              <a:rPr lang="en" sz="2000"/>
              <a:t>Multiple questioning time periods</a:t>
            </a:r>
          </a:p>
          <a:p>
            <a:pPr indent="-355600" lvl="1" marL="914400" rtl="0">
              <a:spcBef>
                <a:spcPts val="0"/>
              </a:spcBef>
              <a:buSzPct val="100000"/>
            </a:pPr>
            <a:r>
              <a:rPr lang="en" sz="2000"/>
              <a:t>Information from several sources (teachers/students/parents/volunteers)</a:t>
            </a:r>
          </a:p>
          <a:p>
            <a:pPr indent="-406400" lvl="0" marL="457200" rtl="0">
              <a:spcBef>
                <a:spcPts val="0"/>
              </a:spcBef>
              <a:buSzPct val="100000"/>
            </a:pPr>
            <a:r>
              <a:rPr lang="en" sz="2800"/>
              <a:t>Feedback from Grade 8 students not part of the TIA (unsolicited)</a:t>
            </a:r>
          </a:p>
          <a:p>
            <a:pPr indent="-355600" lvl="1" marL="914400">
              <a:spcBef>
                <a:spcPts val="0"/>
              </a:spcBef>
              <a:buSzPct val="100000"/>
            </a:pPr>
            <a:r>
              <a:rPr lang="en" sz="2000"/>
              <a:t>Why are they not doing these activities? No pancakes...shoot rockets...etc...</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0" name="Shape 440"/>
        <p:cNvGrpSpPr/>
        <p:nvPr/>
      </p:nvGrpSpPr>
      <p:grpSpPr>
        <a:xfrm>
          <a:off x="0" y="0"/>
          <a:ext cx="0" cy="0"/>
          <a:chOff x="0" y="0"/>
          <a:chExt cx="0" cy="0"/>
        </a:xfrm>
      </p:grpSpPr>
      <p:sp>
        <p:nvSpPr>
          <p:cNvPr id="441" name="Shape 441"/>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Data Analysis</a:t>
            </a:r>
          </a:p>
        </p:txBody>
      </p:sp>
      <p:sp>
        <p:nvSpPr>
          <p:cNvPr id="442" name="Shape 442"/>
          <p:cNvSpPr txBox="1"/>
          <p:nvPr>
            <p:ph idx="1" type="body"/>
          </p:nvPr>
        </p:nvSpPr>
        <p:spPr>
          <a:xfrm>
            <a:off x="311700" y="1152425"/>
            <a:ext cx="8520600" cy="3302700"/>
          </a:xfrm>
          <a:prstGeom prst="rect">
            <a:avLst/>
          </a:prstGeom>
        </p:spPr>
        <p:txBody>
          <a:bodyPr anchorCtr="0" anchor="t" bIns="91425" lIns="91425" rIns="91425" tIns="91425">
            <a:noAutofit/>
          </a:bodyPr>
          <a:lstStyle/>
          <a:p>
            <a:pPr indent="-381000" lvl="0" marL="457200" rtl="0">
              <a:lnSpc>
                <a:spcPct val="150000"/>
              </a:lnSpc>
              <a:spcBef>
                <a:spcPts val="0"/>
              </a:spcBef>
              <a:buSzPct val="100000"/>
            </a:pPr>
            <a:r>
              <a:rPr lang="en" sz="2400"/>
              <a:t>Teacher to teacher conversations</a:t>
            </a:r>
          </a:p>
          <a:p>
            <a:pPr indent="-381000" lvl="0" marL="457200" rtl="0">
              <a:lnSpc>
                <a:spcPct val="150000"/>
              </a:lnSpc>
              <a:spcBef>
                <a:spcPts val="0"/>
              </a:spcBef>
              <a:buSzPct val="100000"/>
            </a:pPr>
            <a:r>
              <a:rPr lang="en" sz="2400"/>
              <a:t>Inductively we wondered: Will activities  lead to better understanding of concepts? </a:t>
            </a:r>
          </a:p>
          <a:p>
            <a:pPr indent="-381000" lvl="0" marL="457200">
              <a:lnSpc>
                <a:spcPct val="150000"/>
              </a:lnSpc>
              <a:spcBef>
                <a:spcPts val="0"/>
              </a:spcBef>
              <a:buSzPct val="100000"/>
            </a:pPr>
            <a:r>
              <a:rPr lang="en" sz="2400"/>
              <a:t>Through extension, students looked at relationships in a more deductive manner</a:t>
            </a: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6" name="Shape 446"/>
        <p:cNvGrpSpPr/>
        <p:nvPr/>
      </p:nvGrpSpPr>
      <p:grpSpPr>
        <a:xfrm>
          <a:off x="0" y="0"/>
          <a:ext cx="0" cy="0"/>
          <a:chOff x="0" y="0"/>
          <a:chExt cx="0" cy="0"/>
        </a:xfrm>
      </p:grpSpPr>
      <p:sp>
        <p:nvSpPr>
          <p:cNvPr id="447" name="Shape 447"/>
          <p:cNvSpPr txBox="1"/>
          <p:nvPr>
            <p:ph type="title"/>
          </p:nvPr>
        </p:nvSpPr>
        <p:spPr>
          <a:xfrm>
            <a:off x="490250" y="526350"/>
            <a:ext cx="8180400" cy="4090800"/>
          </a:xfrm>
          <a:prstGeom prst="rect">
            <a:avLst/>
          </a:prstGeom>
        </p:spPr>
        <p:txBody>
          <a:bodyPr anchorCtr="0" anchor="ctr" bIns="91425" lIns="91425" rIns="91425" tIns="91425">
            <a:noAutofit/>
          </a:bodyPr>
          <a:lstStyle/>
          <a:p>
            <a:pPr lvl="0" rtl="0">
              <a:spcBef>
                <a:spcPts val="0"/>
              </a:spcBef>
              <a:buNone/>
            </a:pPr>
            <a:r>
              <a:rPr lang="en" sz="4800"/>
              <a:t>“With scientific inquiry activities, students can gain related knowledge and skill, form the habit of scientific thinking...solve problems by scientific knowledge.” (Liao, Liao, Chiang, Wu, &amp; Liao, 2016).</a:t>
            </a: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1" name="Shape 451"/>
        <p:cNvGrpSpPr/>
        <p:nvPr/>
      </p:nvGrpSpPr>
      <p:grpSpPr>
        <a:xfrm>
          <a:off x="0" y="0"/>
          <a:ext cx="0" cy="0"/>
          <a:chOff x="0" y="0"/>
          <a:chExt cx="0" cy="0"/>
        </a:xfrm>
      </p:grpSpPr>
      <p:sp>
        <p:nvSpPr>
          <p:cNvPr id="452" name="Shape 452"/>
          <p:cNvSpPr txBox="1"/>
          <p:nvPr>
            <p:ph type="title"/>
          </p:nvPr>
        </p:nvSpPr>
        <p:spPr>
          <a:xfrm>
            <a:off x="311700" y="814800"/>
            <a:ext cx="8571300" cy="942000"/>
          </a:xfrm>
          <a:prstGeom prst="rect">
            <a:avLst/>
          </a:prstGeom>
        </p:spPr>
        <p:txBody>
          <a:bodyPr anchorCtr="0" anchor="ctr" bIns="91425" lIns="91425" rIns="91425" tIns="91425">
            <a:noAutofit/>
          </a:bodyPr>
          <a:lstStyle/>
          <a:p>
            <a:pPr lvl="0">
              <a:spcBef>
                <a:spcPts val="0"/>
              </a:spcBef>
              <a:buNone/>
            </a:pPr>
            <a:r>
              <a:rPr lang="en"/>
              <a:t>Results</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 name="Shape 94"/>
        <p:cNvGrpSpPr/>
        <p:nvPr/>
      </p:nvGrpSpPr>
      <p:grpSpPr>
        <a:xfrm>
          <a:off x="0" y="0"/>
          <a:ext cx="0" cy="0"/>
          <a:chOff x="0" y="0"/>
          <a:chExt cx="0" cy="0"/>
        </a:xfrm>
      </p:grpSpPr>
      <p:sp>
        <p:nvSpPr>
          <p:cNvPr id="95" name="Shape 95"/>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Natalie Lushman</a:t>
            </a:r>
          </a:p>
        </p:txBody>
      </p:sp>
      <p:sp>
        <p:nvSpPr>
          <p:cNvPr id="96" name="Shape 96"/>
          <p:cNvSpPr txBox="1"/>
          <p:nvPr>
            <p:ph idx="1" type="body"/>
          </p:nvPr>
        </p:nvSpPr>
        <p:spPr>
          <a:xfrm>
            <a:off x="311700" y="1611300"/>
            <a:ext cx="8520600" cy="3302700"/>
          </a:xfrm>
          <a:prstGeom prst="rect">
            <a:avLst/>
          </a:prstGeom>
        </p:spPr>
        <p:txBody>
          <a:bodyPr anchorCtr="0" anchor="t" bIns="91425" lIns="91425" rIns="91425" tIns="91425">
            <a:noAutofit/>
          </a:bodyPr>
          <a:lstStyle/>
          <a:p>
            <a:pPr indent="-228600" lvl="0" marL="457200" rtl="0">
              <a:spcBef>
                <a:spcPts val="0"/>
              </a:spcBef>
            </a:pPr>
            <a:r>
              <a:rPr lang="en"/>
              <a:t>Started teaching in 2011 </a:t>
            </a:r>
          </a:p>
          <a:p>
            <a:pPr indent="-228600" lvl="0" marL="457200" rtl="0">
              <a:spcBef>
                <a:spcPts val="0"/>
              </a:spcBef>
            </a:pPr>
            <a:r>
              <a:rPr lang="en"/>
              <a:t>Joined HTH in 2015</a:t>
            </a:r>
          </a:p>
          <a:p>
            <a:pPr indent="-228600" lvl="0" marL="457200" rtl="0">
              <a:spcBef>
                <a:spcPts val="0"/>
              </a:spcBef>
            </a:pPr>
            <a:r>
              <a:rPr lang="en"/>
              <a:t>Was incorporated into the TIA before ever entering her classroom. </a:t>
            </a:r>
          </a:p>
          <a:p>
            <a:pPr indent="-228600" lvl="0" marL="457200" rtl="0">
              <a:spcBef>
                <a:spcPts val="0"/>
              </a:spcBef>
            </a:pPr>
            <a:r>
              <a:rPr lang="en"/>
              <a:t>Science 7, 8 and Science 2200 and Earth Systems </a:t>
            </a:r>
          </a:p>
          <a:p>
            <a:pPr indent="-228600" lvl="0" marL="457200" rtl="0">
              <a:lnSpc>
                <a:spcPct val="150000"/>
              </a:lnSpc>
              <a:spcBef>
                <a:spcPts val="0"/>
              </a:spcBef>
            </a:pPr>
            <a:r>
              <a:rPr lang="en"/>
              <a:t>B.Sc (Biology Major, Geography Minor) at Memorial University </a:t>
            </a:r>
          </a:p>
          <a:p>
            <a:pPr indent="-228600" lvl="0" marL="457200" rtl="0">
              <a:lnSpc>
                <a:spcPct val="150000"/>
              </a:lnSpc>
              <a:spcBef>
                <a:spcPts val="0"/>
              </a:spcBef>
            </a:pPr>
            <a:r>
              <a:rPr lang="en"/>
              <a:t>B.Ed (Intermediate/Secondary) at Memorial University.</a:t>
            </a:r>
          </a:p>
          <a:p>
            <a:pPr indent="-228600" lvl="0" marL="457200">
              <a:spcBef>
                <a:spcPts val="0"/>
              </a:spcBef>
            </a:pPr>
            <a:r>
              <a:rPr lang="en"/>
              <a:t>M.Ed in Curriculum Teaching and Learning.</a:t>
            </a:r>
          </a:p>
        </p:txBody>
      </p:sp>
      <p:pic>
        <p:nvPicPr>
          <p:cNvPr descr="me sam and storm.JPG" id="97" name="Shape 97"/>
          <p:cNvPicPr preferRelativeResize="0"/>
          <p:nvPr/>
        </p:nvPicPr>
        <p:blipFill>
          <a:blip r:embed="rId3">
            <a:alphaModFix/>
          </a:blip>
          <a:stretch>
            <a:fillRect/>
          </a:stretch>
        </p:blipFill>
        <p:spPr>
          <a:xfrm>
            <a:off x="5014174" y="90249"/>
            <a:ext cx="2183725" cy="21837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6" name="Shape 456"/>
        <p:cNvGrpSpPr/>
        <p:nvPr/>
      </p:nvGrpSpPr>
      <p:grpSpPr>
        <a:xfrm>
          <a:off x="0" y="0"/>
          <a:ext cx="0" cy="0"/>
          <a:chOff x="0" y="0"/>
          <a:chExt cx="0" cy="0"/>
        </a:xfrm>
      </p:grpSpPr>
      <p:sp>
        <p:nvSpPr>
          <p:cNvPr id="457" name="Shape 457"/>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Enhanced understanding in subject matter</a:t>
            </a:r>
          </a:p>
        </p:txBody>
      </p:sp>
      <p:sp>
        <p:nvSpPr>
          <p:cNvPr id="458" name="Shape 458"/>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381000" lvl="0" marL="457200" rtl="0">
              <a:lnSpc>
                <a:spcPct val="150000"/>
              </a:lnSpc>
              <a:spcBef>
                <a:spcPts val="0"/>
              </a:spcBef>
              <a:buSzPct val="100000"/>
            </a:pPr>
            <a:r>
              <a:rPr lang="en" sz="2400"/>
              <a:t>Exploration in-depth on the curriculum as well as external resources on</a:t>
            </a:r>
          </a:p>
          <a:p>
            <a:pPr indent="-342900" lvl="1" marL="914400" rtl="0">
              <a:lnSpc>
                <a:spcPct val="150000"/>
              </a:lnSpc>
              <a:spcBef>
                <a:spcPts val="0"/>
              </a:spcBef>
              <a:buSzPct val="100000"/>
            </a:pPr>
            <a:r>
              <a:rPr lang="en" sz="1800"/>
              <a:t>Fluids</a:t>
            </a:r>
          </a:p>
          <a:p>
            <a:pPr indent="-342900" lvl="1" marL="914400" rtl="0">
              <a:lnSpc>
                <a:spcPct val="150000"/>
              </a:lnSpc>
              <a:spcBef>
                <a:spcPts val="0"/>
              </a:spcBef>
              <a:buSzPct val="100000"/>
            </a:pPr>
            <a:r>
              <a:rPr lang="en" sz="1800"/>
              <a:t>Aquaponics</a:t>
            </a:r>
          </a:p>
          <a:p>
            <a:pPr indent="-342900" lvl="1" marL="914400" rtl="0">
              <a:lnSpc>
                <a:spcPct val="150000"/>
              </a:lnSpc>
              <a:spcBef>
                <a:spcPts val="0"/>
              </a:spcBef>
              <a:buSzPct val="100000"/>
            </a:pPr>
            <a:r>
              <a:rPr lang="en" sz="1800"/>
              <a:t>Optics</a:t>
            </a:r>
          </a:p>
          <a:p>
            <a:pPr indent="-381000" lvl="0" marL="457200" rtl="0">
              <a:lnSpc>
                <a:spcPct val="150000"/>
              </a:lnSpc>
              <a:spcBef>
                <a:spcPts val="0"/>
              </a:spcBef>
              <a:buSzPct val="100000"/>
            </a:pPr>
            <a:r>
              <a:rPr lang="en" sz="2400"/>
              <a:t>New ways to engage students</a:t>
            </a:r>
          </a:p>
          <a:p>
            <a:pPr indent="-381000" lvl="0" marL="457200" rtl="0">
              <a:lnSpc>
                <a:spcPct val="150000"/>
              </a:lnSpc>
              <a:spcBef>
                <a:spcPts val="0"/>
              </a:spcBef>
              <a:buSzPct val="100000"/>
            </a:pPr>
            <a:r>
              <a:rPr lang="en" sz="2400"/>
              <a:t>How to create a deeper understanding </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2" name="Shape 462"/>
        <p:cNvGrpSpPr/>
        <p:nvPr/>
      </p:nvGrpSpPr>
      <p:grpSpPr>
        <a:xfrm>
          <a:off x="0" y="0"/>
          <a:ext cx="0" cy="0"/>
          <a:chOff x="0" y="0"/>
          <a:chExt cx="0" cy="0"/>
        </a:xfrm>
      </p:grpSpPr>
      <p:sp>
        <p:nvSpPr>
          <p:cNvPr id="463" name="Shape 463"/>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Enhanced understanding in assessment</a:t>
            </a:r>
            <a:br>
              <a:rPr lang="en"/>
            </a:br>
          </a:p>
        </p:txBody>
      </p:sp>
      <p:sp>
        <p:nvSpPr>
          <p:cNvPr id="464" name="Shape 464"/>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228600" lvl="0" marL="457200" rtl="0">
              <a:spcBef>
                <a:spcPts val="0"/>
              </a:spcBef>
            </a:pPr>
            <a:r>
              <a:rPr lang="en"/>
              <a:t>Hands-on skills section for formal assessment	</a:t>
            </a:r>
          </a:p>
          <a:p>
            <a:pPr indent="0" lvl="0" marL="457200" rtl="0">
              <a:spcBef>
                <a:spcPts val="0"/>
              </a:spcBef>
              <a:buNone/>
            </a:pPr>
            <a:r>
              <a:t/>
            </a:r>
            <a:endParaRPr sz="1400"/>
          </a:p>
          <a:p>
            <a:pPr indent="0" lvl="0" marL="457200" rtl="0">
              <a:spcBef>
                <a:spcPts val="0"/>
              </a:spcBef>
              <a:buNone/>
            </a:pPr>
            <a:r>
              <a:t/>
            </a:r>
            <a:endParaRPr sz="1400"/>
          </a:p>
          <a:p>
            <a:pPr indent="0" lvl="0" marL="457200" rtl="0">
              <a:spcBef>
                <a:spcPts val="0"/>
              </a:spcBef>
              <a:buNone/>
            </a:pPr>
            <a:r>
              <a:t/>
            </a:r>
            <a:endParaRPr sz="1400"/>
          </a:p>
          <a:p>
            <a:pPr indent="0" lvl="0" marL="457200">
              <a:spcBef>
                <a:spcPts val="0"/>
              </a:spcBef>
              <a:buNone/>
            </a:pPr>
            <a:r>
              <a:rPr lang="en" sz="1400"/>
              <a:t>Insert picture and include description orally</a:t>
            </a: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8" name="Shape 468"/>
        <p:cNvGrpSpPr/>
        <p:nvPr/>
      </p:nvGrpSpPr>
      <p:grpSpPr>
        <a:xfrm>
          <a:off x="0" y="0"/>
          <a:ext cx="0" cy="0"/>
          <a:chOff x="0" y="0"/>
          <a:chExt cx="0" cy="0"/>
        </a:xfrm>
      </p:grpSpPr>
      <p:sp>
        <p:nvSpPr>
          <p:cNvPr id="469" name="Shape 469"/>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Enhanced understanding in instruction</a:t>
            </a:r>
            <a:br>
              <a:rPr lang="en"/>
            </a:br>
          </a:p>
        </p:txBody>
      </p:sp>
      <p:sp>
        <p:nvSpPr>
          <p:cNvPr id="470" name="Shape 470"/>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381000" lvl="0" marL="457200" rtl="0">
              <a:lnSpc>
                <a:spcPct val="150000"/>
              </a:lnSpc>
              <a:spcBef>
                <a:spcPts val="0"/>
              </a:spcBef>
              <a:buSzPct val="100000"/>
            </a:pPr>
            <a:r>
              <a:rPr lang="en" sz="2400"/>
              <a:t>Inquiry based instruction	</a:t>
            </a:r>
          </a:p>
          <a:p>
            <a:pPr indent="-228600" lvl="1" marL="914400" rtl="0">
              <a:lnSpc>
                <a:spcPct val="150000"/>
              </a:lnSpc>
              <a:spcBef>
                <a:spcPts val="0"/>
              </a:spcBef>
            </a:pPr>
            <a:r>
              <a:rPr lang="en"/>
              <a:t>gradually released the responsibility of learning </a:t>
            </a:r>
          </a:p>
          <a:p>
            <a:pPr indent="-381000" lvl="0" marL="457200" rtl="0">
              <a:lnSpc>
                <a:spcPct val="150000"/>
              </a:lnSpc>
              <a:spcBef>
                <a:spcPts val="0"/>
              </a:spcBef>
              <a:buSzPct val="100000"/>
            </a:pPr>
            <a:r>
              <a:rPr lang="en" sz="2400"/>
              <a:t>At first students often questioned and feared </a:t>
            </a:r>
          </a:p>
          <a:p>
            <a:pPr indent="-381000" lvl="0" marL="457200" rtl="0">
              <a:lnSpc>
                <a:spcPct val="150000"/>
              </a:lnSpc>
              <a:spcBef>
                <a:spcPts val="0"/>
              </a:spcBef>
              <a:buSzPct val="100000"/>
            </a:pPr>
            <a:r>
              <a:rPr lang="en" sz="2400"/>
              <a:t>Many looked for guidance and modelling </a:t>
            </a:r>
          </a:p>
          <a:p>
            <a:pPr indent="-381000" lvl="0" marL="457200" rtl="0">
              <a:lnSpc>
                <a:spcPct val="150000"/>
              </a:lnSpc>
              <a:spcBef>
                <a:spcPts val="0"/>
              </a:spcBef>
              <a:buSzPct val="100000"/>
            </a:pPr>
            <a:r>
              <a:rPr lang="en" sz="2400"/>
              <a:t>With time they gained confidence </a:t>
            </a:r>
          </a:p>
          <a:p>
            <a:pPr indent="-228600" lvl="0" marL="457200" rtl="0">
              <a:lnSpc>
                <a:spcPct val="150000"/>
              </a:lnSpc>
              <a:spcBef>
                <a:spcPts val="0"/>
              </a:spcBef>
            </a:pPr>
            <a:r>
              <a:rPr lang="en" sz="2400"/>
              <a:t>Began to explore their on their own.</a:t>
            </a:r>
            <a:br>
              <a:rPr lang="en"/>
            </a:b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4" name="Shape 474"/>
        <p:cNvGrpSpPr/>
        <p:nvPr/>
      </p:nvGrpSpPr>
      <p:grpSpPr>
        <a:xfrm>
          <a:off x="0" y="0"/>
          <a:ext cx="0" cy="0"/>
          <a:chOff x="0" y="0"/>
          <a:chExt cx="0" cy="0"/>
        </a:xfrm>
      </p:grpSpPr>
      <p:sp>
        <p:nvSpPr>
          <p:cNvPr id="475" name="Shape 475"/>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Enhanced understanding in student learning</a:t>
            </a:r>
            <a:br>
              <a:rPr lang="en"/>
            </a:br>
          </a:p>
        </p:txBody>
      </p:sp>
      <p:sp>
        <p:nvSpPr>
          <p:cNvPr id="476" name="Shape 476"/>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381000" lvl="0" marL="457200" rtl="0">
              <a:lnSpc>
                <a:spcPct val="150000"/>
              </a:lnSpc>
              <a:spcBef>
                <a:spcPts val="0"/>
              </a:spcBef>
              <a:buSzPct val="100000"/>
            </a:pPr>
            <a:r>
              <a:rPr lang="en" sz="2400"/>
              <a:t>Students can learn a lot with little instruction/guidance</a:t>
            </a:r>
          </a:p>
          <a:p>
            <a:pPr indent="-381000" lvl="0" marL="457200" rtl="0">
              <a:lnSpc>
                <a:spcPct val="150000"/>
              </a:lnSpc>
              <a:spcBef>
                <a:spcPts val="0"/>
              </a:spcBef>
              <a:buSzPct val="100000"/>
            </a:pPr>
            <a:r>
              <a:rPr lang="en" sz="2400"/>
              <a:t>Released responsibility can enhance student confidence </a:t>
            </a:r>
          </a:p>
          <a:p>
            <a:pPr indent="-381000" lvl="0" marL="457200" rtl="0">
              <a:lnSpc>
                <a:spcPct val="150000"/>
              </a:lnSpc>
              <a:spcBef>
                <a:spcPts val="0"/>
              </a:spcBef>
              <a:buSzPct val="100000"/>
            </a:pPr>
            <a:r>
              <a:rPr lang="en" sz="2400"/>
              <a:t>Students were more likely to share with the class, elaborate and compare their views with others</a:t>
            </a:r>
          </a:p>
          <a:p>
            <a:pPr indent="-381000" lvl="0" marL="457200" rtl="0">
              <a:lnSpc>
                <a:spcPct val="150000"/>
              </a:lnSpc>
              <a:spcBef>
                <a:spcPts val="0"/>
              </a:spcBef>
              <a:buSzPct val="100000"/>
            </a:pPr>
            <a:r>
              <a:rPr lang="en" sz="2400"/>
              <a:t>Students wonder and do self-inquiry and activate prior knowledge </a:t>
            </a:r>
          </a:p>
          <a:p>
            <a:pPr lvl="0">
              <a:spcBef>
                <a:spcPts val="0"/>
              </a:spcBef>
              <a:buNone/>
            </a:pPr>
            <a:r>
              <a:rPr lang="en" sz="1400"/>
              <a:t>Picture of students talking together</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0" name="Shape 480"/>
        <p:cNvGrpSpPr/>
        <p:nvPr/>
      </p:nvGrpSpPr>
      <p:grpSpPr>
        <a:xfrm>
          <a:off x="0" y="0"/>
          <a:ext cx="0" cy="0"/>
          <a:chOff x="0" y="0"/>
          <a:chExt cx="0" cy="0"/>
        </a:xfrm>
      </p:grpSpPr>
      <p:sp>
        <p:nvSpPr>
          <p:cNvPr id="481" name="Shape 481"/>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Patterns and Themes</a:t>
            </a:r>
          </a:p>
        </p:txBody>
      </p:sp>
      <p:sp>
        <p:nvSpPr>
          <p:cNvPr id="482" name="Shape 482"/>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381000" lvl="0" marL="457200" rtl="0">
              <a:spcBef>
                <a:spcPts val="0"/>
              </a:spcBef>
              <a:buSzPct val="100000"/>
            </a:pPr>
            <a:r>
              <a:rPr lang="en" sz="2400"/>
              <a:t>New volunteers</a:t>
            </a:r>
          </a:p>
          <a:p>
            <a:pPr indent="-381000" lvl="0" marL="457200" rtl="0">
              <a:spcBef>
                <a:spcPts val="0"/>
              </a:spcBef>
              <a:buSzPct val="100000"/>
            </a:pPr>
            <a:r>
              <a:rPr lang="en" sz="2400"/>
              <a:t>Confidence</a:t>
            </a:r>
          </a:p>
          <a:p>
            <a:pPr indent="-381000" lvl="0" marL="457200">
              <a:spcBef>
                <a:spcPts val="0"/>
              </a:spcBef>
              <a:buSzPct val="100000"/>
            </a:pPr>
            <a:r>
              <a:rPr lang="en" sz="2400"/>
              <a:t>Engagement</a:t>
            </a:r>
          </a:p>
          <a:p>
            <a:pPr lvl="0">
              <a:spcBef>
                <a:spcPts val="0"/>
              </a:spcBef>
              <a:buNone/>
            </a:pPr>
            <a:r>
              <a:t/>
            </a:r>
            <a:endParaRPr/>
          </a:p>
          <a:p>
            <a:pPr lvl="0">
              <a:spcBef>
                <a:spcPts val="0"/>
              </a:spcBef>
              <a:buNone/>
            </a:pPr>
            <a:r>
              <a:t/>
            </a:r>
            <a:endParaRPr/>
          </a:p>
          <a:p>
            <a:pPr lvl="0">
              <a:spcBef>
                <a:spcPts val="0"/>
              </a:spcBef>
              <a:buNone/>
            </a:pPr>
            <a:r>
              <a:rPr lang="en"/>
              <a:t>Get picture students raising hands</a:t>
            </a:r>
          </a:p>
        </p:txBody>
      </p:sp>
      <p:pic>
        <p:nvPicPr>
          <p:cNvPr descr="File_005.jpeg" id="483" name="Shape 483"/>
          <p:cNvPicPr preferRelativeResize="0"/>
          <p:nvPr/>
        </p:nvPicPr>
        <p:blipFill>
          <a:blip r:embed="rId3">
            <a:alphaModFix/>
          </a:blip>
          <a:stretch>
            <a:fillRect/>
          </a:stretch>
        </p:blipFill>
        <p:spPr>
          <a:xfrm>
            <a:off x="5660723" y="367662"/>
            <a:ext cx="3306124" cy="440817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7" name="Shape 487"/>
        <p:cNvGrpSpPr/>
        <p:nvPr/>
      </p:nvGrpSpPr>
      <p:grpSpPr>
        <a:xfrm>
          <a:off x="0" y="0"/>
          <a:ext cx="0" cy="0"/>
          <a:chOff x="0" y="0"/>
          <a:chExt cx="0" cy="0"/>
        </a:xfrm>
      </p:grpSpPr>
      <p:sp>
        <p:nvSpPr>
          <p:cNvPr id="488" name="Shape 488"/>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Changes in our classroom practice</a:t>
            </a:r>
          </a:p>
        </p:txBody>
      </p:sp>
      <p:sp>
        <p:nvSpPr>
          <p:cNvPr id="489" name="Shape 489"/>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381000" lvl="0" marL="457200" rtl="0">
              <a:lnSpc>
                <a:spcPct val="150000"/>
              </a:lnSpc>
              <a:spcBef>
                <a:spcPts val="0"/>
              </a:spcBef>
              <a:buSzPct val="100000"/>
            </a:pPr>
            <a:r>
              <a:rPr lang="en" sz="2400"/>
              <a:t>More volunteers, </a:t>
            </a:r>
          </a:p>
          <a:p>
            <a:pPr indent="-381000" lvl="0" marL="457200" rtl="0">
              <a:lnSpc>
                <a:spcPct val="150000"/>
              </a:lnSpc>
              <a:spcBef>
                <a:spcPts val="0"/>
              </a:spcBef>
              <a:buSzPct val="100000"/>
            </a:pPr>
            <a:r>
              <a:rPr lang="en" sz="2400"/>
              <a:t>Less fear </a:t>
            </a:r>
          </a:p>
          <a:p>
            <a:pPr indent="-381000" lvl="0" marL="457200" rtl="0">
              <a:lnSpc>
                <a:spcPct val="150000"/>
              </a:lnSpc>
              <a:spcBef>
                <a:spcPts val="0"/>
              </a:spcBef>
              <a:buSzPct val="100000"/>
            </a:pPr>
            <a:r>
              <a:rPr lang="en" sz="2400"/>
              <a:t>More open to explore. </a:t>
            </a:r>
          </a:p>
          <a:p>
            <a:pPr indent="-381000" lvl="0" marL="457200">
              <a:lnSpc>
                <a:spcPct val="150000"/>
              </a:lnSpc>
              <a:spcBef>
                <a:spcPts val="0"/>
              </a:spcBef>
              <a:buSzPct val="100000"/>
            </a:pPr>
            <a:r>
              <a:rPr lang="en" sz="2400"/>
              <a:t>Increased suggestions </a:t>
            </a:r>
          </a:p>
        </p:txBody>
      </p:sp>
      <p:pic>
        <p:nvPicPr>
          <p:cNvPr descr="IMG_0296.JPG" id="490" name="Shape 490"/>
          <p:cNvPicPr preferRelativeResize="0"/>
          <p:nvPr/>
        </p:nvPicPr>
        <p:blipFill>
          <a:blip r:embed="rId3">
            <a:alphaModFix/>
          </a:blip>
          <a:stretch>
            <a:fillRect/>
          </a:stretch>
        </p:blipFill>
        <p:spPr>
          <a:xfrm>
            <a:off x="5106125" y="1174437"/>
            <a:ext cx="3726177" cy="27946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4" name="Shape 494"/>
        <p:cNvGrpSpPr/>
        <p:nvPr/>
      </p:nvGrpSpPr>
      <p:grpSpPr>
        <a:xfrm>
          <a:off x="0" y="0"/>
          <a:ext cx="0" cy="0"/>
          <a:chOff x="0" y="0"/>
          <a:chExt cx="0" cy="0"/>
        </a:xfrm>
      </p:grpSpPr>
      <p:sp>
        <p:nvSpPr>
          <p:cNvPr id="495" name="Shape 495"/>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Survey Outtakes</a:t>
            </a:r>
          </a:p>
        </p:txBody>
      </p:sp>
      <p:sp>
        <p:nvSpPr>
          <p:cNvPr id="496" name="Shape 496"/>
          <p:cNvSpPr txBox="1"/>
          <p:nvPr>
            <p:ph idx="1" type="body"/>
          </p:nvPr>
        </p:nvSpPr>
        <p:spPr>
          <a:xfrm>
            <a:off x="311700" y="1266325"/>
            <a:ext cx="8520600" cy="3302700"/>
          </a:xfrm>
          <a:prstGeom prst="rect">
            <a:avLst/>
          </a:prstGeom>
        </p:spPr>
        <p:txBody>
          <a:bodyPr anchorCtr="0" anchor="t" bIns="91425" lIns="91425" rIns="91425" tIns="91425">
            <a:noAutofit/>
          </a:bodyPr>
          <a:lstStyle/>
          <a:p>
            <a:pPr lvl="0">
              <a:spcBef>
                <a:spcPts val="0"/>
              </a:spcBef>
              <a:buNone/>
            </a:pPr>
            <a:r>
              <a:rPr lang="en"/>
              <a:t>What are some materials/tools you use in Science class</a:t>
            </a:r>
          </a:p>
        </p:txBody>
      </p:sp>
      <p:graphicFrame>
        <p:nvGraphicFramePr>
          <p:cNvPr id="497" name="Shape 497"/>
          <p:cNvGraphicFramePr/>
          <p:nvPr/>
        </p:nvGraphicFramePr>
        <p:xfrm>
          <a:off x="952500" y="2190750"/>
          <a:ext cx="3000000" cy="3000000"/>
        </p:xfrm>
        <a:graphic>
          <a:graphicData uri="http://schemas.openxmlformats.org/drawingml/2006/table">
            <a:tbl>
              <a:tblPr>
                <a:noFill/>
                <a:tableStyleId>{4C4B710C-E621-44B4-AA8F-6235879E3397}</a:tableStyleId>
              </a:tblPr>
              <a:tblGrid>
                <a:gridCol w="3619500"/>
                <a:gridCol w="3619500"/>
              </a:tblGrid>
              <a:tr h="381000">
                <a:tc>
                  <a:txBody>
                    <a:bodyPr>
                      <a:noAutofit/>
                    </a:bodyPr>
                    <a:lstStyle/>
                    <a:p>
                      <a:pPr lvl="0">
                        <a:spcBef>
                          <a:spcPts val="0"/>
                        </a:spcBef>
                        <a:buNone/>
                      </a:pPr>
                      <a:r>
                        <a:rPr lang="en"/>
                        <a:t>Pre-Survey</a:t>
                      </a:r>
                    </a:p>
                  </a:txBody>
                  <a:tcPr marT="91425" marB="91425" marR="91425" marL="91425"/>
                </a:tc>
                <a:tc>
                  <a:txBody>
                    <a:bodyPr>
                      <a:noAutofit/>
                    </a:bodyPr>
                    <a:lstStyle/>
                    <a:p>
                      <a:pPr lvl="0">
                        <a:spcBef>
                          <a:spcPts val="0"/>
                        </a:spcBef>
                        <a:buNone/>
                      </a:pPr>
                      <a:r>
                        <a:rPr lang="en"/>
                        <a:t>Post-Survey</a:t>
                      </a:r>
                    </a:p>
                  </a:txBody>
                  <a:tcPr marT="91425" marB="91425" marR="91425" marL="91425"/>
                </a:tc>
              </a:tr>
              <a:tr h="381000">
                <a:tc>
                  <a:txBody>
                    <a:bodyPr>
                      <a:noAutofit/>
                    </a:bodyPr>
                    <a:lstStyle/>
                    <a:p>
                      <a:pPr lvl="0">
                        <a:spcBef>
                          <a:spcPts val="0"/>
                        </a:spcBef>
                        <a:buNone/>
                      </a:pPr>
                      <a:r>
                        <a:rPr lang="en"/>
                        <a:t>Beakers, </a:t>
                      </a:r>
                    </a:p>
                    <a:p>
                      <a:pPr lvl="0">
                        <a:spcBef>
                          <a:spcPts val="0"/>
                        </a:spcBef>
                        <a:buNone/>
                      </a:pPr>
                      <a:r>
                        <a:rPr lang="en"/>
                        <a:t>Test tubes</a:t>
                      </a:r>
                    </a:p>
                    <a:p>
                      <a:pPr lvl="0">
                        <a:spcBef>
                          <a:spcPts val="0"/>
                        </a:spcBef>
                        <a:buNone/>
                      </a:pPr>
                      <a:r>
                        <a:rPr lang="en"/>
                        <a:t>Eye dropper</a:t>
                      </a:r>
                    </a:p>
                    <a:p>
                      <a:pPr lvl="0">
                        <a:spcBef>
                          <a:spcPts val="0"/>
                        </a:spcBef>
                        <a:buNone/>
                      </a:pPr>
                      <a:r>
                        <a:rPr lang="en"/>
                        <a:t>Pencil</a:t>
                      </a:r>
                    </a:p>
                    <a:p>
                      <a:pPr lvl="0">
                        <a:spcBef>
                          <a:spcPts val="0"/>
                        </a:spcBef>
                        <a:buNone/>
                      </a:pPr>
                      <a:r>
                        <a:rPr lang="en"/>
                        <a:t>Paper</a:t>
                      </a:r>
                    </a:p>
                    <a:p>
                      <a:pPr lvl="0">
                        <a:spcBef>
                          <a:spcPts val="0"/>
                        </a:spcBef>
                        <a:buNone/>
                      </a:pPr>
                      <a:r>
                        <a:t/>
                      </a:r>
                      <a:endParaRPr/>
                    </a:p>
                  </a:txBody>
                  <a:tcPr marT="91425" marB="91425" marR="91425" marL="91425"/>
                </a:tc>
                <a:tc>
                  <a:txBody>
                    <a:bodyPr>
                      <a:noAutofit/>
                    </a:bodyPr>
                    <a:lstStyle/>
                    <a:p>
                      <a:pPr lvl="0">
                        <a:spcBef>
                          <a:spcPts val="0"/>
                        </a:spcBef>
                        <a:buNone/>
                      </a:pPr>
                      <a:r>
                        <a:rPr lang="en"/>
                        <a:t>Beaker                          Fluids</a:t>
                      </a:r>
                    </a:p>
                    <a:p>
                      <a:pPr lvl="0">
                        <a:spcBef>
                          <a:spcPts val="0"/>
                        </a:spcBef>
                        <a:buNone/>
                      </a:pPr>
                      <a:r>
                        <a:rPr lang="en"/>
                        <a:t>Microscope                   Pipets</a:t>
                      </a:r>
                    </a:p>
                    <a:p>
                      <a:pPr lvl="0">
                        <a:spcBef>
                          <a:spcPts val="0"/>
                        </a:spcBef>
                        <a:buNone/>
                      </a:pPr>
                      <a:r>
                        <a:rPr lang="en"/>
                        <a:t>Hot plate                      Thermometer</a:t>
                      </a:r>
                    </a:p>
                    <a:p>
                      <a:pPr lvl="0">
                        <a:spcBef>
                          <a:spcPts val="0"/>
                        </a:spcBef>
                        <a:buNone/>
                      </a:pPr>
                      <a:r>
                        <a:rPr lang="en"/>
                        <a:t>Bottle rocket                 Balloons</a:t>
                      </a:r>
                    </a:p>
                    <a:p>
                      <a:pPr lvl="0">
                        <a:spcBef>
                          <a:spcPts val="0"/>
                        </a:spcBef>
                        <a:buNone/>
                      </a:pPr>
                      <a:r>
                        <a:rPr lang="en"/>
                        <a:t>Tug of war rope            Graduated cylinders</a:t>
                      </a:r>
                    </a:p>
                    <a:p>
                      <a:pPr lvl="0">
                        <a:spcBef>
                          <a:spcPts val="0"/>
                        </a:spcBef>
                        <a:buNone/>
                      </a:pPr>
                      <a:r>
                        <a:rPr lang="en"/>
                        <a:t>Ramps</a:t>
                      </a:r>
                    </a:p>
                    <a:p>
                      <a:pPr lvl="0">
                        <a:spcBef>
                          <a:spcPts val="0"/>
                        </a:spcBef>
                        <a:buNone/>
                      </a:pPr>
                      <a:r>
                        <a:rPr lang="en"/>
                        <a:t>Timer</a:t>
                      </a:r>
                    </a:p>
                    <a:p>
                      <a:pPr lvl="0">
                        <a:spcBef>
                          <a:spcPts val="0"/>
                        </a:spcBef>
                        <a:buNone/>
                      </a:pPr>
                      <a:r>
                        <a:rPr lang="en"/>
                        <a:t>Salt</a:t>
                      </a:r>
                    </a:p>
                    <a:p>
                      <a:pPr lvl="0">
                        <a:spcBef>
                          <a:spcPts val="0"/>
                        </a:spcBef>
                        <a:buNone/>
                      </a:pPr>
                      <a:r>
                        <a:rPr lang="en"/>
                        <a:t>Scales</a:t>
                      </a:r>
                    </a:p>
                    <a:p>
                      <a:pPr lvl="0">
                        <a:spcBef>
                          <a:spcPts val="0"/>
                        </a:spcBef>
                        <a:buNone/>
                      </a:pPr>
                      <a:r>
                        <a:rPr lang="en"/>
                        <a:t>Models </a:t>
                      </a:r>
                    </a:p>
                  </a:txBody>
                  <a:tcPr marT="91425" marB="91425" marR="91425" marL="91425"/>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1" name="Shape 501"/>
        <p:cNvGrpSpPr/>
        <p:nvPr/>
      </p:nvGrpSpPr>
      <p:grpSpPr>
        <a:xfrm>
          <a:off x="0" y="0"/>
          <a:ext cx="0" cy="0"/>
          <a:chOff x="0" y="0"/>
          <a:chExt cx="0" cy="0"/>
        </a:xfrm>
      </p:grpSpPr>
      <p:sp>
        <p:nvSpPr>
          <p:cNvPr id="502" name="Shape 502"/>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Survey Outtakes</a:t>
            </a:r>
          </a:p>
        </p:txBody>
      </p:sp>
      <p:sp>
        <p:nvSpPr>
          <p:cNvPr id="503" name="Shape 503"/>
          <p:cNvSpPr txBox="1"/>
          <p:nvPr>
            <p:ph idx="1" type="body"/>
          </p:nvPr>
        </p:nvSpPr>
        <p:spPr>
          <a:xfrm>
            <a:off x="311700" y="1266325"/>
            <a:ext cx="8520600" cy="3302700"/>
          </a:xfrm>
          <a:prstGeom prst="rect">
            <a:avLst/>
          </a:prstGeom>
        </p:spPr>
        <p:txBody>
          <a:bodyPr anchorCtr="0" anchor="t" bIns="91425" lIns="91425" rIns="91425" tIns="91425">
            <a:noAutofit/>
          </a:bodyPr>
          <a:lstStyle/>
          <a:p>
            <a:pPr lvl="0" rtl="0" algn="ctr">
              <a:spcBef>
                <a:spcPts val="0"/>
              </a:spcBef>
              <a:buNone/>
            </a:pPr>
            <a:r>
              <a:rPr b="1" lang="en"/>
              <a:t>What I like most about my Science class/ Qu’est-ce que vous aimez a propos de la classe de sciences?</a:t>
            </a:r>
          </a:p>
          <a:p>
            <a:pPr lvl="0" rtl="0">
              <a:spcBef>
                <a:spcPts val="0"/>
              </a:spcBef>
              <a:buNone/>
            </a:pPr>
            <a:r>
              <a:rPr b="1" lang="en"/>
              <a:t>ANSWERS:</a:t>
            </a:r>
          </a:p>
          <a:p>
            <a:pPr lvl="0" algn="ctr">
              <a:spcBef>
                <a:spcPts val="0"/>
              </a:spcBef>
              <a:buNone/>
            </a:pPr>
            <a:r>
              <a:rPr b="1" lang="en">
                <a:solidFill>
                  <a:srgbClr val="CC0000"/>
                </a:solidFill>
              </a:rPr>
              <a:t>Labs!		Experiments!		Activities !        </a:t>
            </a:r>
          </a:p>
          <a:p>
            <a:pPr lvl="0" rtl="0" algn="ctr">
              <a:spcBef>
                <a:spcPts val="0"/>
              </a:spcBef>
              <a:buNone/>
            </a:pPr>
            <a:r>
              <a:rPr b="1" lang="en">
                <a:solidFill>
                  <a:srgbClr val="CC0000"/>
                </a:solidFill>
              </a:rPr>
              <a:t>	   I can understand the world! 		</a:t>
            </a:r>
          </a:p>
          <a:p>
            <a:pPr lvl="0" algn="ctr">
              <a:spcBef>
                <a:spcPts val="0"/>
              </a:spcBef>
              <a:buNone/>
            </a:pPr>
            <a:r>
              <a:rPr b="1" lang="en">
                <a:solidFill>
                  <a:srgbClr val="CC0000"/>
                </a:solidFill>
              </a:rPr>
              <a:t>Group activities!			My Teacher!</a:t>
            </a:r>
          </a:p>
          <a:p>
            <a:pPr lvl="0" algn="ctr">
              <a:spcBef>
                <a:spcPts val="0"/>
              </a:spcBef>
              <a:buNone/>
            </a:pPr>
            <a:r>
              <a:rPr b="1" lang="en">
                <a:solidFill>
                  <a:srgbClr val="CC0000"/>
                </a:solidFill>
              </a:rPr>
              <a:t>The atmosphere!</a:t>
            </a:r>
          </a:p>
          <a:p>
            <a:pPr lvl="0" rtl="0">
              <a:spcBef>
                <a:spcPts val="0"/>
              </a:spcBef>
              <a:buNone/>
            </a:pPr>
            <a:r>
              <a:t/>
            </a:r>
            <a:endParaRPr b="1">
              <a:solidFill>
                <a:srgbClr val="CC0000"/>
              </a:solidFill>
            </a:endParaRPr>
          </a:p>
          <a:p>
            <a:pPr lvl="0">
              <a:spcBef>
                <a:spcPts val="0"/>
              </a:spcBef>
              <a:buNone/>
            </a:pPr>
            <a:r>
              <a:t/>
            </a:r>
            <a:endParaRPr b="1">
              <a:solidFill>
                <a:srgbClr val="CC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7" name="Shape 507"/>
        <p:cNvGrpSpPr/>
        <p:nvPr/>
      </p:nvGrpSpPr>
      <p:grpSpPr>
        <a:xfrm>
          <a:off x="0" y="0"/>
          <a:ext cx="0" cy="0"/>
          <a:chOff x="0" y="0"/>
          <a:chExt cx="0" cy="0"/>
        </a:xfrm>
      </p:grpSpPr>
      <p:sp>
        <p:nvSpPr>
          <p:cNvPr id="508" name="Shape 508"/>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Long term impacts on teaching</a:t>
            </a:r>
          </a:p>
        </p:txBody>
      </p:sp>
      <p:sp>
        <p:nvSpPr>
          <p:cNvPr id="509" name="Shape 509"/>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381000" lvl="0" marL="457200" rtl="0">
              <a:lnSpc>
                <a:spcPct val="150000"/>
              </a:lnSpc>
              <a:spcBef>
                <a:spcPts val="0"/>
              </a:spcBef>
              <a:buSzPct val="100000"/>
            </a:pPr>
            <a:r>
              <a:rPr lang="en" sz="2400"/>
              <a:t>More student-centered hands-on activities </a:t>
            </a:r>
          </a:p>
          <a:p>
            <a:pPr indent="-381000" lvl="0" marL="457200" rtl="0">
              <a:lnSpc>
                <a:spcPct val="150000"/>
              </a:lnSpc>
              <a:spcBef>
                <a:spcPts val="0"/>
              </a:spcBef>
              <a:buSzPct val="100000"/>
            </a:pPr>
            <a:r>
              <a:rPr lang="en" sz="2400"/>
              <a:t> Inquiry based learning	</a:t>
            </a:r>
          </a:p>
          <a:p>
            <a:pPr indent="-342900" lvl="1" marL="914400" rtl="0">
              <a:lnSpc>
                <a:spcPct val="150000"/>
              </a:lnSpc>
              <a:spcBef>
                <a:spcPts val="0"/>
              </a:spcBef>
              <a:buSzPct val="100000"/>
            </a:pPr>
            <a:r>
              <a:rPr lang="en" sz="1800"/>
              <a:t> confidence in its effectiveness</a:t>
            </a:r>
          </a:p>
          <a:p>
            <a:pPr indent="-228600" lvl="0" marL="457200">
              <a:lnSpc>
                <a:spcPct val="150000"/>
              </a:lnSpc>
              <a:spcBef>
                <a:spcPts val="0"/>
              </a:spcBef>
            </a:pPr>
            <a:r>
              <a:rPr lang="en" sz="2400"/>
              <a:t>Changes to our assessment.</a:t>
            </a:r>
            <a:br>
              <a:rPr lang="en"/>
            </a:b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3" name="Shape 513"/>
        <p:cNvGrpSpPr/>
        <p:nvPr/>
      </p:nvGrpSpPr>
      <p:grpSpPr>
        <a:xfrm>
          <a:off x="0" y="0"/>
          <a:ext cx="0" cy="0"/>
          <a:chOff x="0" y="0"/>
          <a:chExt cx="0" cy="0"/>
        </a:xfrm>
      </p:grpSpPr>
      <p:sp>
        <p:nvSpPr>
          <p:cNvPr id="514" name="Shape 514"/>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New questions</a:t>
            </a:r>
          </a:p>
        </p:txBody>
      </p:sp>
      <p:sp>
        <p:nvSpPr>
          <p:cNvPr id="515" name="Shape 515"/>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355600" lvl="0" marL="457200" rtl="0">
              <a:lnSpc>
                <a:spcPct val="150000"/>
              </a:lnSpc>
              <a:spcBef>
                <a:spcPts val="0"/>
              </a:spcBef>
              <a:buSzPct val="100000"/>
            </a:pPr>
            <a:r>
              <a:rPr lang="en" sz="2000"/>
              <a:t>How can we include students own interests more into the classroom?</a:t>
            </a:r>
          </a:p>
          <a:p>
            <a:pPr indent="-355600" lvl="0" marL="457200" rtl="0">
              <a:lnSpc>
                <a:spcPct val="150000"/>
              </a:lnSpc>
              <a:spcBef>
                <a:spcPts val="0"/>
              </a:spcBef>
              <a:buSzPct val="100000"/>
            </a:pPr>
            <a:r>
              <a:rPr lang="en" sz="2000"/>
              <a:t>How can we achieve all of the curriculum outcomes yet complete activities in a pace where students achieve meaningful learning?</a:t>
            </a:r>
          </a:p>
          <a:p>
            <a:pPr indent="-355600" lvl="0" marL="457200">
              <a:lnSpc>
                <a:spcPct val="150000"/>
              </a:lnSpc>
              <a:spcBef>
                <a:spcPts val="0"/>
              </a:spcBef>
              <a:buSzPct val="100000"/>
            </a:pPr>
            <a:r>
              <a:rPr lang="en" sz="2000"/>
              <a:t>How can we sustain/create a school environment that supports and reward a student-centered inquiry based learning environment</a:t>
            </a:r>
            <a:br>
              <a:rPr lang="en" sz="2400"/>
            </a:b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 name="Shape 101"/>
        <p:cNvGrpSpPr/>
        <p:nvPr/>
      </p:nvGrpSpPr>
      <p:grpSpPr>
        <a:xfrm>
          <a:off x="0" y="0"/>
          <a:ext cx="0" cy="0"/>
          <a:chOff x="0" y="0"/>
          <a:chExt cx="0" cy="0"/>
        </a:xfrm>
      </p:grpSpPr>
      <p:sp>
        <p:nvSpPr>
          <p:cNvPr id="102" name="Shape 102"/>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Glenn Normore</a:t>
            </a:r>
          </a:p>
        </p:txBody>
      </p:sp>
      <p:sp>
        <p:nvSpPr>
          <p:cNvPr id="103" name="Shape 103"/>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Started his teaching career in Nain, Labrador in 1979. </a:t>
            </a:r>
          </a:p>
          <a:p>
            <a:pPr indent="-228600" lvl="0" marL="457200" rtl="0">
              <a:lnSpc>
                <a:spcPct val="150000"/>
              </a:lnSpc>
              <a:spcBef>
                <a:spcPts val="0"/>
              </a:spcBef>
            </a:pPr>
            <a:r>
              <a:rPr lang="en"/>
              <a:t>Junior High level most of career</a:t>
            </a:r>
          </a:p>
          <a:p>
            <a:pPr indent="-228600" lvl="0" marL="457200" rtl="0">
              <a:lnSpc>
                <a:spcPct val="150000"/>
              </a:lnSpc>
              <a:spcBef>
                <a:spcPts val="0"/>
              </a:spcBef>
            </a:pPr>
            <a:r>
              <a:rPr lang="en"/>
              <a:t>Currently: Grade 8 Math and Science and Robotics 3205.</a:t>
            </a:r>
          </a:p>
          <a:p>
            <a:pPr indent="-228600" lvl="0" marL="457200" rtl="0">
              <a:lnSpc>
                <a:spcPct val="150000"/>
              </a:lnSpc>
              <a:spcBef>
                <a:spcPts val="0"/>
              </a:spcBef>
            </a:pPr>
            <a:r>
              <a:rPr lang="en"/>
              <a:t>Received Prime Minister’s Award for Teaching Excellence</a:t>
            </a:r>
          </a:p>
          <a:p>
            <a:pPr indent="-228600" lvl="0" marL="457200" rtl="0">
              <a:lnSpc>
                <a:spcPct val="150000"/>
              </a:lnSpc>
              <a:spcBef>
                <a:spcPts val="0"/>
              </a:spcBef>
            </a:pPr>
            <a:r>
              <a:rPr lang="en"/>
              <a:t>Older that Natalie and Kerri combined :-)</a:t>
            </a:r>
          </a:p>
          <a:p>
            <a:pPr lvl="0">
              <a:lnSpc>
                <a:spcPct val="150000"/>
              </a:lnSpc>
              <a:spcBef>
                <a:spcPts val="0"/>
              </a:spcBef>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9" name="Shape 519"/>
        <p:cNvGrpSpPr/>
        <p:nvPr/>
      </p:nvGrpSpPr>
      <p:grpSpPr>
        <a:xfrm>
          <a:off x="0" y="0"/>
          <a:ext cx="0" cy="0"/>
          <a:chOff x="0" y="0"/>
          <a:chExt cx="0" cy="0"/>
        </a:xfrm>
      </p:grpSpPr>
      <p:sp>
        <p:nvSpPr>
          <p:cNvPr id="520" name="Shape 520"/>
          <p:cNvSpPr txBox="1"/>
          <p:nvPr>
            <p:ph type="title"/>
          </p:nvPr>
        </p:nvSpPr>
        <p:spPr>
          <a:xfrm>
            <a:off x="311700" y="814800"/>
            <a:ext cx="8571300" cy="942000"/>
          </a:xfrm>
          <a:prstGeom prst="rect">
            <a:avLst/>
          </a:prstGeom>
        </p:spPr>
        <p:txBody>
          <a:bodyPr anchorCtr="0" anchor="ctr" bIns="91425" lIns="91425" rIns="91425" tIns="91425">
            <a:noAutofit/>
          </a:bodyPr>
          <a:lstStyle/>
          <a:p>
            <a:pPr lvl="0">
              <a:spcBef>
                <a:spcPts val="0"/>
              </a:spcBef>
              <a:buNone/>
            </a:pPr>
            <a:r>
              <a:rPr lang="en"/>
              <a:t>Teacher Inquiry</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4" name="Shape 524"/>
        <p:cNvGrpSpPr/>
        <p:nvPr/>
      </p:nvGrpSpPr>
      <p:grpSpPr>
        <a:xfrm>
          <a:off x="0" y="0"/>
          <a:ext cx="0" cy="0"/>
          <a:chOff x="0" y="0"/>
          <a:chExt cx="0" cy="0"/>
        </a:xfrm>
      </p:grpSpPr>
      <p:sp>
        <p:nvSpPr>
          <p:cNvPr id="525" name="Shape 525"/>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How our understanding of teacher inquiry has changed</a:t>
            </a:r>
          </a:p>
        </p:txBody>
      </p:sp>
      <p:sp>
        <p:nvSpPr>
          <p:cNvPr id="526" name="Shape 526"/>
          <p:cNvSpPr txBox="1"/>
          <p:nvPr>
            <p:ph idx="1" type="body"/>
          </p:nvPr>
        </p:nvSpPr>
        <p:spPr>
          <a:xfrm>
            <a:off x="311700" y="1489200"/>
            <a:ext cx="8520600" cy="3302700"/>
          </a:xfrm>
          <a:prstGeom prst="rect">
            <a:avLst/>
          </a:prstGeom>
        </p:spPr>
        <p:txBody>
          <a:bodyPr anchorCtr="0" anchor="t" bIns="91425" lIns="91425" rIns="91425" tIns="91425">
            <a:noAutofit/>
          </a:bodyPr>
          <a:lstStyle/>
          <a:p>
            <a:pPr indent="-381000" lvl="0" marL="457200" rtl="0">
              <a:spcBef>
                <a:spcPts val="0"/>
              </a:spcBef>
              <a:buSzPct val="100000"/>
            </a:pPr>
            <a:r>
              <a:rPr lang="en" sz="2400"/>
              <a:t>We were uncertain (nervous?) </a:t>
            </a:r>
          </a:p>
          <a:p>
            <a:pPr indent="-381000" lvl="0" marL="457200" rtl="0">
              <a:spcBef>
                <a:spcPts val="0"/>
              </a:spcBef>
              <a:buSzPct val="100000"/>
            </a:pPr>
            <a:r>
              <a:rPr lang="en" sz="2400"/>
              <a:t>Transferable to testing situations?</a:t>
            </a:r>
          </a:p>
          <a:p>
            <a:pPr indent="-381000" lvl="0" marL="457200" rtl="0">
              <a:spcBef>
                <a:spcPts val="0"/>
              </a:spcBef>
              <a:buSzPct val="100000"/>
            </a:pPr>
            <a:r>
              <a:rPr lang="en" sz="2400"/>
              <a:t>Difficulty:  Letting go of control </a:t>
            </a:r>
          </a:p>
          <a:p>
            <a:pPr indent="-381000" lvl="0" marL="457200" rtl="0">
              <a:spcBef>
                <a:spcPts val="0"/>
              </a:spcBef>
              <a:buSzPct val="100000"/>
            </a:pPr>
            <a:r>
              <a:rPr lang="en" sz="2400"/>
              <a:t>Strength:  </a:t>
            </a:r>
          </a:p>
          <a:p>
            <a:pPr indent="-342900" lvl="1" marL="914400" rtl="0">
              <a:spcBef>
                <a:spcPts val="0"/>
              </a:spcBef>
              <a:buSzPct val="100000"/>
            </a:pPr>
            <a:r>
              <a:rPr lang="en" sz="1800"/>
              <a:t>student-centered learning allowed their curiosity to be peaked, </a:t>
            </a:r>
          </a:p>
          <a:p>
            <a:pPr indent="-342900" lvl="1" marL="914400" rtl="0">
              <a:spcBef>
                <a:spcPts val="0"/>
              </a:spcBef>
              <a:buSzPct val="100000"/>
            </a:pPr>
            <a:r>
              <a:rPr lang="en" sz="1800"/>
              <a:t>discover what would happen instead of be told, </a:t>
            </a:r>
          </a:p>
          <a:p>
            <a:pPr indent="-342900" lvl="1" marL="914400" rtl="0">
              <a:spcBef>
                <a:spcPts val="0"/>
              </a:spcBef>
              <a:buSzPct val="100000"/>
            </a:pPr>
            <a:r>
              <a:rPr lang="en" sz="1800"/>
              <a:t>left them with a more meaningful learning experience.</a:t>
            </a:r>
          </a:p>
          <a:p>
            <a:pPr indent="-381000" lvl="0" marL="457200" rtl="0">
              <a:spcBef>
                <a:spcPts val="0"/>
              </a:spcBef>
              <a:buSzPct val="100000"/>
            </a:pPr>
            <a:r>
              <a:rPr lang="en" sz="2400"/>
              <a:t>Challenge: substitute teachers</a:t>
            </a: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0" name="Shape 530"/>
        <p:cNvGrpSpPr/>
        <p:nvPr/>
      </p:nvGrpSpPr>
      <p:grpSpPr>
        <a:xfrm>
          <a:off x="0" y="0"/>
          <a:ext cx="0" cy="0"/>
          <a:chOff x="0" y="0"/>
          <a:chExt cx="0" cy="0"/>
        </a:xfrm>
      </p:grpSpPr>
      <p:sp>
        <p:nvSpPr>
          <p:cNvPr id="531" name="Shape 531"/>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The future of our teacher inquiry</a:t>
            </a:r>
          </a:p>
        </p:txBody>
      </p:sp>
      <p:sp>
        <p:nvSpPr>
          <p:cNvPr id="532" name="Shape 532"/>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381000" lvl="0" marL="457200" rtl="0">
              <a:spcBef>
                <a:spcPts val="0"/>
              </a:spcBef>
              <a:buSzPct val="100000"/>
            </a:pPr>
            <a:r>
              <a:rPr lang="en" sz="2400"/>
              <a:t>Inquiry and inquiry based learning is an essential part of our classrooms</a:t>
            </a:r>
          </a:p>
          <a:p>
            <a:pPr indent="0" lvl="0" marL="457200" rtl="0">
              <a:spcBef>
                <a:spcPts val="0"/>
              </a:spcBef>
              <a:buNone/>
            </a:pPr>
            <a:r>
              <a:t/>
            </a:r>
            <a:endParaRPr sz="2400"/>
          </a:p>
          <a:p>
            <a:pPr indent="-406400" lvl="0" marL="457200">
              <a:spcBef>
                <a:spcPts val="0"/>
              </a:spcBef>
              <a:buSzPct val="116666"/>
            </a:pPr>
            <a:r>
              <a:rPr lang="en" sz="2400"/>
              <a:t>Continue to create these learning environments.</a:t>
            </a:r>
            <a:br>
              <a:rPr lang="en" sz="2800"/>
            </a:b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6" name="Shape 536"/>
        <p:cNvGrpSpPr/>
        <p:nvPr/>
      </p:nvGrpSpPr>
      <p:grpSpPr>
        <a:xfrm>
          <a:off x="0" y="0"/>
          <a:ext cx="0" cy="0"/>
          <a:chOff x="0" y="0"/>
          <a:chExt cx="0" cy="0"/>
        </a:xfrm>
      </p:grpSpPr>
      <p:sp>
        <p:nvSpPr>
          <p:cNvPr id="537" name="Shape 537"/>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Our Projects Successes</a:t>
            </a:r>
          </a:p>
        </p:txBody>
      </p:sp>
      <p:sp>
        <p:nvSpPr>
          <p:cNvPr id="538" name="Shape 538"/>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381000" lvl="0" marL="457200" rtl="0">
              <a:lnSpc>
                <a:spcPct val="150000"/>
              </a:lnSpc>
              <a:spcBef>
                <a:spcPts val="0"/>
              </a:spcBef>
              <a:buSzPct val="100000"/>
            </a:pPr>
            <a:r>
              <a:rPr lang="en" sz="2400"/>
              <a:t>Teachers: Achieved our goals increasing student motivation </a:t>
            </a:r>
          </a:p>
          <a:p>
            <a:pPr indent="-381000" lvl="0" marL="457200" rtl="0">
              <a:lnSpc>
                <a:spcPct val="150000"/>
              </a:lnSpc>
              <a:spcBef>
                <a:spcPts val="0"/>
              </a:spcBef>
              <a:buSzPct val="100000"/>
            </a:pPr>
            <a:r>
              <a:rPr lang="en" sz="2400"/>
              <a:t>Students :	</a:t>
            </a:r>
          </a:p>
          <a:p>
            <a:pPr indent="-342900" lvl="1" marL="914400" rtl="0">
              <a:lnSpc>
                <a:spcPct val="150000"/>
              </a:lnSpc>
              <a:spcBef>
                <a:spcPts val="0"/>
              </a:spcBef>
              <a:buSzPct val="100000"/>
            </a:pPr>
            <a:r>
              <a:rPr lang="en" sz="1800"/>
              <a:t>Took  part in the learning and sharing environment </a:t>
            </a:r>
          </a:p>
          <a:p>
            <a:pPr indent="-342900" lvl="1" marL="914400" rtl="0">
              <a:lnSpc>
                <a:spcPct val="150000"/>
              </a:lnSpc>
              <a:spcBef>
                <a:spcPts val="0"/>
              </a:spcBef>
              <a:buSzPct val="100000"/>
            </a:pPr>
            <a:r>
              <a:rPr lang="en" sz="1800"/>
              <a:t>more relaxed and confident </a:t>
            </a:r>
          </a:p>
        </p:txBody>
      </p:sp>
      <p:pic>
        <p:nvPicPr>
          <p:cNvPr descr="IMG_1410.JPG" id="539" name="Shape 539"/>
          <p:cNvPicPr preferRelativeResize="0"/>
          <p:nvPr/>
        </p:nvPicPr>
        <p:blipFill>
          <a:blip r:embed="rId3">
            <a:alphaModFix/>
          </a:blip>
          <a:stretch>
            <a:fillRect/>
          </a:stretch>
        </p:blipFill>
        <p:spPr>
          <a:xfrm>
            <a:off x="6930175" y="2111100"/>
            <a:ext cx="2046501" cy="272864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3" name="Shape 543"/>
        <p:cNvGrpSpPr/>
        <p:nvPr/>
      </p:nvGrpSpPr>
      <p:grpSpPr>
        <a:xfrm>
          <a:off x="0" y="0"/>
          <a:ext cx="0" cy="0"/>
          <a:chOff x="0" y="0"/>
          <a:chExt cx="0" cy="0"/>
        </a:xfrm>
      </p:grpSpPr>
      <p:sp>
        <p:nvSpPr>
          <p:cNvPr id="544" name="Shape 544"/>
          <p:cNvSpPr txBox="1"/>
          <p:nvPr>
            <p:ph type="title"/>
          </p:nvPr>
        </p:nvSpPr>
        <p:spPr>
          <a:xfrm>
            <a:off x="207475" y="526350"/>
            <a:ext cx="8790900" cy="4090800"/>
          </a:xfrm>
          <a:prstGeom prst="rect">
            <a:avLst/>
          </a:prstGeom>
        </p:spPr>
        <p:txBody>
          <a:bodyPr anchorCtr="0" anchor="ctr" bIns="91425" lIns="91425" rIns="91425" tIns="91425">
            <a:noAutofit/>
          </a:bodyPr>
          <a:lstStyle/>
          <a:p>
            <a:pPr lvl="0">
              <a:spcBef>
                <a:spcPts val="0"/>
              </a:spcBef>
              <a:buNone/>
            </a:pPr>
            <a:r>
              <a:rPr lang="en" sz="3600"/>
              <a:t>“Through collaborative inquiry, teachers integrate new knowledge and understanding of student learning and classroom instruction into their existing knowledge of professional practice. For those engaged in inquiry, the process can serve to expand and refine their personal knowledge base about  what it means to be a teacher” ( Earl, in press.)</a:t>
            </a:r>
            <a:br>
              <a:rPr lang="en" sz="3600"/>
            </a:b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8" name="Shape 548"/>
        <p:cNvGrpSpPr/>
        <p:nvPr/>
      </p:nvGrpSpPr>
      <p:grpSpPr>
        <a:xfrm>
          <a:off x="0" y="0"/>
          <a:ext cx="0" cy="0"/>
          <a:chOff x="0" y="0"/>
          <a:chExt cx="0" cy="0"/>
        </a:xfrm>
      </p:grpSpPr>
      <p:sp>
        <p:nvSpPr>
          <p:cNvPr id="549" name="Shape 549"/>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Project and professional learning</a:t>
            </a:r>
          </a:p>
        </p:txBody>
      </p:sp>
      <p:sp>
        <p:nvSpPr>
          <p:cNvPr id="550" name="Shape 550"/>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381000" lvl="0" marL="457200" rtl="0">
              <a:lnSpc>
                <a:spcPct val="150000"/>
              </a:lnSpc>
              <a:spcBef>
                <a:spcPts val="0"/>
              </a:spcBef>
              <a:buSzPct val="100000"/>
            </a:pPr>
            <a:r>
              <a:rPr lang="en" sz="2400"/>
              <a:t>Creating student-centered learning environments</a:t>
            </a:r>
          </a:p>
          <a:p>
            <a:pPr indent="-342900" lvl="1" marL="914400" rtl="0">
              <a:lnSpc>
                <a:spcPct val="150000"/>
              </a:lnSpc>
              <a:spcBef>
                <a:spcPts val="0"/>
              </a:spcBef>
              <a:buSzPct val="100000"/>
            </a:pPr>
            <a:r>
              <a:rPr lang="en" sz="1800"/>
              <a:t>Allow students to engage, explore and elaborate through inquiry based learning.</a:t>
            </a:r>
          </a:p>
          <a:p>
            <a:pPr indent="-381000" lvl="0" marL="457200" rtl="0">
              <a:lnSpc>
                <a:spcPct val="150000"/>
              </a:lnSpc>
              <a:spcBef>
                <a:spcPts val="0"/>
              </a:spcBef>
              <a:buSzPct val="100000"/>
            </a:pPr>
            <a:r>
              <a:rPr lang="en" sz="2400"/>
              <a:t> Time and resources can put a constraint </a:t>
            </a:r>
          </a:p>
          <a:p>
            <a:pPr indent="-381000" lvl="0" marL="457200" rtl="0">
              <a:lnSpc>
                <a:spcPct val="150000"/>
              </a:lnSpc>
              <a:spcBef>
                <a:spcPts val="0"/>
              </a:spcBef>
              <a:buSzPct val="100000"/>
            </a:pPr>
            <a:r>
              <a:rPr lang="en" sz="2400"/>
              <a:t>Questioning : Activity-based learning vs. Traditional class.</a:t>
            </a:r>
          </a:p>
          <a:p>
            <a:pPr lvl="0">
              <a:spcBef>
                <a:spcPts val="0"/>
              </a:spcBef>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4" name="Shape 554"/>
        <p:cNvGrpSpPr/>
        <p:nvPr/>
      </p:nvGrpSpPr>
      <p:grpSpPr>
        <a:xfrm>
          <a:off x="0" y="0"/>
          <a:ext cx="0" cy="0"/>
          <a:chOff x="0" y="0"/>
          <a:chExt cx="0" cy="0"/>
        </a:xfrm>
      </p:grpSpPr>
      <p:sp>
        <p:nvSpPr>
          <p:cNvPr id="555" name="Shape 555"/>
          <p:cNvSpPr txBox="1"/>
          <p:nvPr>
            <p:ph type="title"/>
          </p:nvPr>
        </p:nvSpPr>
        <p:spPr>
          <a:xfrm>
            <a:off x="311700" y="445025"/>
            <a:ext cx="8520600" cy="707400"/>
          </a:xfrm>
          <a:prstGeom prst="rect">
            <a:avLst/>
          </a:prstGeom>
        </p:spPr>
        <p:txBody>
          <a:bodyPr anchorCtr="0" anchor="t" bIns="91425" lIns="91425" rIns="91425" tIns="91425">
            <a:noAutofit/>
          </a:bodyPr>
          <a:lstStyle/>
          <a:p>
            <a:pPr lvl="0" rtl="0">
              <a:spcBef>
                <a:spcPts val="0"/>
              </a:spcBef>
              <a:buNone/>
            </a:pPr>
            <a:r>
              <a:rPr lang="en"/>
              <a:t>Project and professional learning</a:t>
            </a:r>
          </a:p>
        </p:txBody>
      </p:sp>
      <p:sp>
        <p:nvSpPr>
          <p:cNvPr id="556" name="Shape 556"/>
          <p:cNvSpPr txBox="1"/>
          <p:nvPr>
            <p:ph idx="1" type="body"/>
          </p:nvPr>
        </p:nvSpPr>
        <p:spPr>
          <a:xfrm>
            <a:off x="435200" y="633700"/>
            <a:ext cx="8520600" cy="2820300"/>
          </a:xfrm>
          <a:prstGeom prst="rect">
            <a:avLst/>
          </a:prstGeom>
        </p:spPr>
        <p:txBody>
          <a:bodyPr anchorCtr="0" anchor="t" bIns="91425" lIns="91425" rIns="91425" tIns="91425">
            <a:noAutofit/>
          </a:bodyPr>
          <a:lstStyle/>
          <a:p>
            <a:pPr lvl="0" rtl="0">
              <a:spcBef>
                <a:spcPts val="0"/>
              </a:spcBef>
              <a:buNone/>
            </a:pPr>
            <a:r>
              <a:t/>
            </a:r>
            <a:endParaRPr sz="2400"/>
          </a:p>
          <a:p>
            <a:pPr indent="-381000" lvl="0" marL="457200" rtl="0">
              <a:spcBef>
                <a:spcPts val="0"/>
              </a:spcBef>
              <a:buSzPct val="100000"/>
            </a:pPr>
            <a:r>
              <a:rPr lang="en" sz="2400"/>
              <a:t> Allowed us to explore:</a:t>
            </a:r>
          </a:p>
          <a:p>
            <a:pPr indent="-342900" lvl="1" marL="914400" rtl="0">
              <a:spcBef>
                <a:spcPts val="0"/>
              </a:spcBef>
              <a:buSzPct val="100000"/>
            </a:pPr>
            <a:r>
              <a:rPr lang="en" sz="1800"/>
              <a:t>How we can incorporate even more activities into our classroom and </a:t>
            </a:r>
          </a:p>
          <a:p>
            <a:pPr indent="-342900" lvl="1" marL="914400" rtl="0">
              <a:spcBef>
                <a:spcPts val="0"/>
              </a:spcBef>
              <a:buSzPct val="100000"/>
            </a:pPr>
            <a:r>
              <a:rPr lang="en" sz="1800"/>
              <a:t>If it is beneficial to student motivation in the classroom. </a:t>
            </a:r>
          </a:p>
          <a:p>
            <a:pPr indent="-381000" lvl="0" marL="457200" rtl="0">
              <a:spcBef>
                <a:spcPts val="0"/>
              </a:spcBef>
              <a:buSzPct val="100000"/>
            </a:pPr>
            <a:r>
              <a:rPr lang="en" sz="2400"/>
              <a:t>Witnessed our students become more motivated/interested   </a:t>
            </a:r>
          </a:p>
          <a:p>
            <a:pPr indent="-381000" lvl="0" marL="457200" rtl="0">
              <a:spcBef>
                <a:spcPts val="0"/>
              </a:spcBef>
              <a:buSzPct val="100000"/>
            </a:pPr>
            <a:r>
              <a:rPr lang="en" sz="2400"/>
              <a:t>Enhanced our professional development                                       in Science.</a:t>
            </a:r>
            <a:br>
              <a:rPr lang="en"/>
            </a:br>
          </a:p>
        </p:txBody>
      </p:sp>
      <p:pic>
        <p:nvPicPr>
          <p:cNvPr descr="IMG_1302.JPG" id="557" name="Shape 557"/>
          <p:cNvPicPr preferRelativeResize="0"/>
          <p:nvPr/>
        </p:nvPicPr>
        <p:blipFill>
          <a:blip r:embed="rId3">
            <a:alphaModFix/>
          </a:blip>
          <a:stretch>
            <a:fillRect/>
          </a:stretch>
        </p:blipFill>
        <p:spPr>
          <a:xfrm>
            <a:off x="6860824" y="2370527"/>
            <a:ext cx="1971475" cy="262859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1" name="Shape 561"/>
        <p:cNvGrpSpPr/>
        <p:nvPr/>
      </p:nvGrpSpPr>
      <p:grpSpPr>
        <a:xfrm>
          <a:off x="0" y="0"/>
          <a:ext cx="0" cy="0"/>
          <a:chOff x="0" y="0"/>
          <a:chExt cx="0" cy="0"/>
        </a:xfrm>
      </p:grpSpPr>
      <p:sp>
        <p:nvSpPr>
          <p:cNvPr id="562" name="Shape 562"/>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Student centered learning environments</a:t>
            </a:r>
          </a:p>
        </p:txBody>
      </p:sp>
      <p:sp>
        <p:nvSpPr>
          <p:cNvPr id="563" name="Shape 563"/>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381000" lvl="0" marL="457200" rtl="0">
              <a:spcBef>
                <a:spcPts val="0"/>
              </a:spcBef>
              <a:buSzPct val="100000"/>
            </a:pPr>
            <a:r>
              <a:rPr lang="en" sz="2400"/>
              <a:t>Time is always a constraint </a:t>
            </a:r>
          </a:p>
          <a:p>
            <a:pPr indent="-342900" lvl="1" marL="914400" rtl="0">
              <a:spcBef>
                <a:spcPts val="0"/>
              </a:spcBef>
              <a:buSzPct val="100000"/>
            </a:pPr>
            <a:r>
              <a:rPr lang="en" sz="1800"/>
              <a:t>This project allowed time for planning to make these environments</a:t>
            </a:r>
          </a:p>
          <a:p>
            <a:pPr indent="-342900" lvl="1" marL="914400" rtl="0">
              <a:spcBef>
                <a:spcPts val="0"/>
              </a:spcBef>
              <a:buSzPct val="100000"/>
            </a:pPr>
            <a:r>
              <a:rPr lang="en" sz="1800"/>
              <a:t>New ways of integrating curriculum into the classroom</a:t>
            </a:r>
          </a:p>
          <a:p>
            <a:pPr indent="-381000" lvl="0" marL="457200" rtl="0">
              <a:spcBef>
                <a:spcPts val="0"/>
              </a:spcBef>
              <a:buSzPct val="100000"/>
            </a:pPr>
            <a:r>
              <a:rPr lang="en" sz="2400"/>
              <a:t>As teachers we took the role of observer with background probing. </a:t>
            </a:r>
          </a:p>
          <a:p>
            <a:pPr indent="-381000" lvl="0" marL="457200">
              <a:spcBef>
                <a:spcPts val="0"/>
              </a:spcBef>
              <a:buSzPct val="100000"/>
            </a:pPr>
            <a:r>
              <a:rPr lang="en" sz="2400"/>
              <a:t>Enabled students to develop higher order questioning skills.</a:t>
            </a:r>
            <a:br>
              <a:rPr lang="en" sz="1800"/>
            </a:br>
            <a:br>
              <a:rPr lang="en"/>
            </a:b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7" name="Shape 567"/>
        <p:cNvGrpSpPr/>
        <p:nvPr/>
      </p:nvGrpSpPr>
      <p:grpSpPr>
        <a:xfrm>
          <a:off x="0" y="0"/>
          <a:ext cx="0" cy="0"/>
          <a:chOff x="0" y="0"/>
          <a:chExt cx="0" cy="0"/>
        </a:xfrm>
      </p:grpSpPr>
      <p:sp>
        <p:nvSpPr>
          <p:cNvPr id="568" name="Shape 568"/>
          <p:cNvSpPr txBox="1"/>
          <p:nvPr>
            <p:ph type="title"/>
          </p:nvPr>
        </p:nvSpPr>
        <p:spPr>
          <a:xfrm>
            <a:off x="490250" y="526350"/>
            <a:ext cx="7569000" cy="4090800"/>
          </a:xfrm>
          <a:prstGeom prst="rect">
            <a:avLst/>
          </a:prstGeom>
        </p:spPr>
        <p:txBody>
          <a:bodyPr anchorCtr="0" anchor="ctr" bIns="91425" lIns="91425" rIns="91425" tIns="91425">
            <a:noAutofit/>
          </a:bodyPr>
          <a:lstStyle/>
          <a:p>
            <a:pPr lvl="0">
              <a:spcBef>
                <a:spcPts val="0"/>
              </a:spcBef>
              <a:buNone/>
            </a:pPr>
            <a:r>
              <a:rPr lang="en"/>
              <a:t>“Collaborative inquiry holds potential for deep and significant change in education.” (Butler &amp; Schnellert, 2014)</a:t>
            </a: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2" name="Shape 572"/>
        <p:cNvGrpSpPr/>
        <p:nvPr/>
      </p:nvGrpSpPr>
      <p:grpSpPr>
        <a:xfrm>
          <a:off x="0" y="0"/>
          <a:ext cx="0" cy="0"/>
          <a:chOff x="0" y="0"/>
          <a:chExt cx="0" cy="0"/>
        </a:xfrm>
      </p:grpSpPr>
      <p:sp>
        <p:nvSpPr>
          <p:cNvPr id="573" name="Shape 573"/>
          <p:cNvSpPr txBox="1"/>
          <p:nvPr>
            <p:ph type="title"/>
          </p:nvPr>
        </p:nvSpPr>
        <p:spPr>
          <a:xfrm>
            <a:off x="311700" y="814800"/>
            <a:ext cx="8571300" cy="942000"/>
          </a:xfrm>
          <a:prstGeom prst="rect">
            <a:avLst/>
          </a:prstGeom>
        </p:spPr>
        <p:txBody>
          <a:bodyPr anchorCtr="0" anchor="ctr" bIns="91425" lIns="91425" rIns="91425" tIns="91425">
            <a:noAutofit/>
          </a:bodyPr>
          <a:lstStyle/>
          <a:p>
            <a:pPr lvl="0">
              <a:spcBef>
                <a:spcPts val="0"/>
              </a:spcBef>
              <a:buNone/>
            </a:pPr>
            <a:r>
              <a:rPr lang="en"/>
              <a:t>References/Credits</a:t>
            </a:r>
          </a:p>
        </p:txBody>
      </p:sp>
      <p:sp>
        <p:nvSpPr>
          <p:cNvPr id="574" name="Shape 574"/>
          <p:cNvSpPr txBox="1"/>
          <p:nvPr/>
        </p:nvSpPr>
        <p:spPr>
          <a:xfrm>
            <a:off x="87375" y="1756800"/>
            <a:ext cx="8747100" cy="733800"/>
          </a:xfrm>
          <a:prstGeom prst="rect">
            <a:avLst/>
          </a:prstGeom>
          <a:noFill/>
          <a:ln>
            <a:noFill/>
          </a:ln>
        </p:spPr>
        <p:txBody>
          <a:bodyPr anchorCtr="0" anchor="t" bIns="91425" lIns="91425" rIns="91425" tIns="91425">
            <a:noAutofit/>
          </a:bodyPr>
          <a:lstStyle/>
          <a:p>
            <a:pPr lvl="0">
              <a:spcBef>
                <a:spcPts val="0"/>
              </a:spcBef>
              <a:buNone/>
            </a:pPr>
            <a:r>
              <a:rPr lang="en"/>
              <a:t>Ryan, R.M., &amp; Deci, E.L. (2000). Intrinsic and extrinsic motivations: Classic definitions and new directions. Contemporary Educational Psychology, 25, 54–67. </a:t>
            </a:r>
            <a:br>
              <a:rPr lang="en"/>
            </a:br>
          </a:p>
        </p:txBody>
      </p:sp>
      <p:sp>
        <p:nvSpPr>
          <p:cNvPr id="575" name="Shape 575"/>
          <p:cNvSpPr txBox="1"/>
          <p:nvPr/>
        </p:nvSpPr>
        <p:spPr>
          <a:xfrm>
            <a:off x="32750" y="2555375"/>
            <a:ext cx="8747100" cy="733800"/>
          </a:xfrm>
          <a:prstGeom prst="rect">
            <a:avLst/>
          </a:prstGeom>
          <a:noFill/>
          <a:ln>
            <a:noFill/>
          </a:ln>
        </p:spPr>
        <p:txBody>
          <a:bodyPr anchorCtr="0" anchor="t" bIns="91425" lIns="91425" rIns="91425" tIns="91425">
            <a:noAutofit/>
          </a:bodyPr>
          <a:lstStyle/>
          <a:p>
            <a:pPr lvl="0">
              <a:spcBef>
                <a:spcPts val="0"/>
              </a:spcBef>
              <a:buNone/>
            </a:pPr>
            <a:r>
              <a:rPr lang="en"/>
              <a:t>Earl, L. (in press). Educators as knowledge leaders. In Robertson &amp; Timperley (Eds.), Leadership and learning. Thousand Oaks, CA: Sage Publishing. </a:t>
            </a:r>
            <a:br>
              <a:rPr lang="en"/>
            </a:br>
          </a:p>
        </p:txBody>
      </p:sp>
      <p:sp>
        <p:nvSpPr>
          <p:cNvPr id="576" name="Shape 576"/>
          <p:cNvSpPr txBox="1"/>
          <p:nvPr/>
        </p:nvSpPr>
        <p:spPr>
          <a:xfrm>
            <a:off x="63075" y="3353950"/>
            <a:ext cx="8795700" cy="687900"/>
          </a:xfrm>
          <a:prstGeom prst="rect">
            <a:avLst/>
          </a:prstGeom>
          <a:noFill/>
          <a:ln>
            <a:noFill/>
          </a:ln>
        </p:spPr>
        <p:txBody>
          <a:bodyPr anchorCtr="0" anchor="t" bIns="91425" lIns="91425" rIns="91425" tIns="91425">
            <a:noAutofit/>
          </a:bodyPr>
          <a:lstStyle/>
          <a:p>
            <a:pPr lvl="0">
              <a:spcBef>
                <a:spcPts val="0"/>
              </a:spcBef>
              <a:buNone/>
            </a:pPr>
            <a:r>
              <a:rPr lang="en"/>
              <a:t>D.L. Butler, &amp; L. Schnellert “Collaborative Inquiry Empowering teachers in their professional development” Journal of Educational Change (2014), online publication.</a:t>
            </a:r>
          </a:p>
        </p:txBody>
      </p:sp>
      <p:sp>
        <p:nvSpPr>
          <p:cNvPr id="577" name="Shape 577"/>
          <p:cNvSpPr txBox="1"/>
          <p:nvPr/>
        </p:nvSpPr>
        <p:spPr>
          <a:xfrm>
            <a:off x="32750" y="4041850"/>
            <a:ext cx="8747100" cy="733800"/>
          </a:xfrm>
          <a:prstGeom prst="rect">
            <a:avLst/>
          </a:prstGeom>
          <a:noFill/>
          <a:ln>
            <a:noFill/>
          </a:ln>
        </p:spPr>
        <p:txBody>
          <a:bodyPr anchorCtr="0" anchor="t" bIns="91425" lIns="91425" rIns="91425" tIns="91425">
            <a:noAutofit/>
          </a:bodyPr>
          <a:lstStyle/>
          <a:p>
            <a:pPr lvl="0">
              <a:spcBef>
                <a:spcPts val="0"/>
              </a:spcBef>
              <a:buNone/>
            </a:pPr>
            <a:r>
              <a:rPr lang="en"/>
              <a:t>Liao, C., Liao, Y., Chiang, Y., Wu, H., &amp; Liao, Y. (2016). Integrating Scientific Inquiry Learning into Project Course of Vocational High Schools to Construct and Verify Core Competency Indicators. IJIET International Journal of Information and Education Technology, 6(10), 836-842. doi:10.7763/ijiet.2016.v6.802</a:t>
            </a:r>
            <a:br>
              <a:rPr lang="en"/>
            </a:b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 name="Shape 107"/>
        <p:cNvGrpSpPr/>
        <p:nvPr/>
      </p:nvGrpSpPr>
      <p:grpSpPr>
        <a:xfrm>
          <a:off x="0" y="0"/>
          <a:ext cx="0" cy="0"/>
          <a:chOff x="0" y="0"/>
          <a:chExt cx="0" cy="0"/>
        </a:xfrm>
      </p:grpSpPr>
      <p:sp>
        <p:nvSpPr>
          <p:cNvPr id="108" name="Shape 108"/>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Our Classrooms</a:t>
            </a:r>
          </a:p>
        </p:txBody>
      </p:sp>
      <p:sp>
        <p:nvSpPr>
          <p:cNvPr id="109" name="Shape 109"/>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4  Grade 8 Science classes </a:t>
            </a:r>
          </a:p>
          <a:p>
            <a:pPr indent="-228600" lvl="0" marL="457200" rtl="0">
              <a:lnSpc>
                <a:spcPct val="150000"/>
              </a:lnSpc>
              <a:spcBef>
                <a:spcPts val="0"/>
              </a:spcBef>
            </a:pPr>
            <a:r>
              <a:rPr lang="en"/>
              <a:t>3 English stream classes and 1 French Immersion class </a:t>
            </a:r>
          </a:p>
          <a:p>
            <a:pPr indent="-228600" lvl="0" marL="457200" rtl="0">
              <a:lnSpc>
                <a:spcPct val="150000"/>
              </a:lnSpc>
              <a:spcBef>
                <a:spcPts val="0"/>
              </a:spcBef>
            </a:pPr>
            <a:r>
              <a:rPr lang="en"/>
              <a:t>Class size  22-30 students. </a:t>
            </a:r>
          </a:p>
          <a:p>
            <a:pPr indent="-228600" lvl="0" marL="457200">
              <a:lnSpc>
                <a:spcPct val="150000"/>
              </a:lnSpc>
              <a:spcBef>
                <a:spcPts val="0"/>
              </a:spcBef>
            </a:pPr>
            <a:r>
              <a:rPr lang="en"/>
              <a:t>Diverse backgrounds. </a:t>
            </a:r>
          </a:p>
        </p:txBody>
      </p:sp>
      <p:pic>
        <p:nvPicPr>
          <p:cNvPr descr="IMG_1372.JPG" id="110" name="Shape 110"/>
          <p:cNvPicPr preferRelativeResize="0"/>
          <p:nvPr/>
        </p:nvPicPr>
        <p:blipFill>
          <a:blip r:embed="rId3">
            <a:alphaModFix/>
          </a:blip>
          <a:stretch>
            <a:fillRect/>
          </a:stretch>
        </p:blipFill>
        <p:spPr>
          <a:xfrm>
            <a:off x="5036324" y="2098024"/>
            <a:ext cx="3795973" cy="28469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sp>
        <p:nvSpPr>
          <p:cNvPr id="115" name="Shape 115"/>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None/>
            </a:pPr>
            <a:r>
              <a:rPr lang="en"/>
              <a:t>Our Beliefs</a:t>
            </a:r>
          </a:p>
        </p:txBody>
      </p:sp>
      <p:sp>
        <p:nvSpPr>
          <p:cNvPr id="116" name="Shape 116"/>
          <p:cNvSpPr txBox="1"/>
          <p:nvPr>
            <p:ph idx="1" type="body"/>
          </p:nvPr>
        </p:nvSpPr>
        <p:spPr>
          <a:xfrm>
            <a:off x="311700" y="1266325"/>
            <a:ext cx="8520600" cy="3302700"/>
          </a:xfrm>
          <a:prstGeom prst="rect">
            <a:avLst/>
          </a:prstGeom>
        </p:spPr>
        <p:txBody>
          <a:bodyPr anchorCtr="0" anchor="t" bIns="91425" lIns="91425" rIns="91425" tIns="91425">
            <a:noAutofit/>
          </a:bodyPr>
          <a:lstStyle/>
          <a:p>
            <a:pPr indent="-228600" lvl="0" marL="457200" rtl="0">
              <a:lnSpc>
                <a:spcPct val="150000"/>
              </a:lnSpc>
              <a:spcBef>
                <a:spcPts val="0"/>
              </a:spcBef>
            </a:pPr>
            <a:r>
              <a:rPr lang="en">
                <a:solidFill>
                  <a:srgbClr val="FF0000"/>
                </a:solidFill>
              </a:rPr>
              <a:t>Fun</a:t>
            </a:r>
            <a:r>
              <a:rPr lang="en"/>
              <a:t> for both the teacher and learner.</a:t>
            </a:r>
          </a:p>
          <a:p>
            <a:pPr indent="-228600" lvl="0" marL="457200" rtl="0">
              <a:lnSpc>
                <a:spcPct val="150000"/>
              </a:lnSpc>
              <a:spcBef>
                <a:spcPts val="0"/>
              </a:spcBef>
            </a:pPr>
            <a:r>
              <a:rPr lang="en"/>
              <a:t>It is often </a:t>
            </a:r>
            <a:r>
              <a:rPr lang="en">
                <a:solidFill>
                  <a:srgbClr val="FF0000"/>
                </a:solidFill>
              </a:rPr>
              <a:t>difficult </a:t>
            </a:r>
            <a:r>
              <a:rPr lang="en"/>
              <a:t>to reach every student in the class (to keep them </a:t>
            </a:r>
            <a:r>
              <a:rPr lang="en">
                <a:solidFill>
                  <a:srgbClr val="FF0000"/>
                </a:solidFill>
              </a:rPr>
              <a:t>motivated</a:t>
            </a:r>
            <a:r>
              <a:rPr lang="en"/>
              <a:t>). </a:t>
            </a:r>
          </a:p>
          <a:p>
            <a:pPr indent="-228600" lvl="0" marL="457200" rtl="0">
              <a:lnSpc>
                <a:spcPct val="150000"/>
              </a:lnSpc>
              <a:spcBef>
                <a:spcPts val="0"/>
              </a:spcBef>
            </a:pPr>
            <a:r>
              <a:rPr lang="en">
                <a:solidFill>
                  <a:srgbClr val="FF0000"/>
                </a:solidFill>
              </a:rPr>
              <a:t>Success</a:t>
            </a:r>
            <a:r>
              <a:rPr lang="en"/>
              <a:t>= finding  meaning and purpose.</a:t>
            </a:r>
          </a:p>
          <a:p>
            <a:pPr indent="-228600" lvl="0" marL="457200" rtl="0">
              <a:lnSpc>
                <a:spcPct val="150000"/>
              </a:lnSpc>
              <a:spcBef>
                <a:spcPts val="0"/>
              </a:spcBef>
            </a:pPr>
            <a:r>
              <a:rPr lang="en"/>
              <a:t>Students must </a:t>
            </a:r>
            <a:r>
              <a:rPr lang="en">
                <a:solidFill>
                  <a:srgbClr val="FF0000"/>
                </a:solidFill>
              </a:rPr>
              <a:t>construct </a:t>
            </a:r>
            <a:r>
              <a:rPr lang="en"/>
              <a:t>their new learning from </a:t>
            </a:r>
            <a:r>
              <a:rPr lang="en">
                <a:solidFill>
                  <a:srgbClr val="FF0000"/>
                </a:solidFill>
              </a:rPr>
              <a:t>previous knowledge</a:t>
            </a:r>
            <a:r>
              <a:rPr lang="en"/>
              <a:t> but before learning happens students must be </a:t>
            </a:r>
            <a:r>
              <a:rPr lang="en">
                <a:solidFill>
                  <a:srgbClr val="FF0000"/>
                </a:solidFill>
              </a:rPr>
              <a:t>motivated to engage.  </a:t>
            </a:r>
          </a:p>
          <a:p>
            <a:pPr indent="-228600" lvl="0" marL="457200">
              <a:lnSpc>
                <a:spcPct val="150000"/>
              </a:lnSpc>
              <a:spcBef>
                <a:spcPts val="0"/>
              </a:spcBef>
            </a:pPr>
            <a:r>
              <a:rPr lang="en"/>
              <a:t>A messy classroom is an inviting classroom!</a:t>
            </a:r>
            <a:br>
              <a:rPr lang="en"/>
            </a:br>
          </a:p>
        </p:txBody>
      </p:sp>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